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64" r:id="rId3"/>
    <p:sldId id="270" r:id="rId4"/>
    <p:sldId id="261" r:id="rId5"/>
    <p:sldId id="258" r:id="rId6"/>
    <p:sldId id="262" r:id="rId7"/>
    <p:sldId id="271" r:id="rId8"/>
    <p:sldId id="268" r:id="rId9"/>
    <p:sldId id="273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7FED7F"/>
    <a:srgbClr val="FFFF99"/>
    <a:srgbClr val="6CEA6C"/>
    <a:srgbClr val="57D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85" d="100"/>
          <a:sy n="85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76079" y="1772816"/>
            <a:ext cx="3672408" cy="1440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88640"/>
            <a:ext cx="6172200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СУЧАСНА ФІЗКУЛЬТУРА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157192"/>
            <a:ext cx="2934072" cy="1152128"/>
          </a:xfrm>
          <a:noFill/>
        </p:spPr>
        <p:txBody>
          <a:bodyPr>
            <a:normAutofit/>
          </a:bodyPr>
          <a:lstStyle/>
          <a:p>
            <a:r>
              <a:rPr lang="uk-UA" sz="1600" dirty="0">
                <a:solidFill>
                  <a:schemeClr val="tx1"/>
                </a:solidFill>
              </a:rPr>
              <a:t>Підготувала: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uk-UA" sz="1600">
                <a:solidFill>
                  <a:schemeClr val="tx1"/>
                </a:solidFill>
              </a:rPr>
              <a:t>вчителька </a:t>
            </a:r>
            <a:r>
              <a:rPr lang="uk-UA" sz="1600" dirty="0">
                <a:solidFill>
                  <a:schemeClr val="tx1"/>
                </a:solidFill>
              </a:rPr>
              <a:t>фізкультури</a:t>
            </a:r>
          </a:p>
          <a:p>
            <a:r>
              <a:rPr lang="uk-UA" sz="1600" dirty="0">
                <a:solidFill>
                  <a:schemeClr val="tx1"/>
                </a:solidFill>
              </a:rPr>
              <a:t>Мельник Н.О.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39092" y="2064394"/>
            <a:ext cx="4464496" cy="792089"/>
          </a:xfrm>
          <a:prstGeom prst="rect">
            <a:avLst/>
          </a:prstGeom>
          <a:noFill/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u="sng" dirty="0">
                <a:solidFill>
                  <a:schemeClr val="tx1"/>
                </a:solidFill>
                <a:latin typeface="+mn-lt"/>
              </a:rPr>
              <a:t>РЕГБІ</a:t>
            </a:r>
            <a:r>
              <a:rPr lang="uk-UA" sz="3600" u="sng" dirty="0">
                <a:solidFill>
                  <a:schemeClr val="tx1"/>
                </a:solidFill>
                <a:latin typeface="+mn-lt"/>
              </a:rPr>
              <a:t>-5</a:t>
            </a:r>
            <a:endParaRPr lang="ru-RU" sz="3600" u="sng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2485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628428" cy="41805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uk-UA" sz="2400" b="1" u="sng" dirty="0">
                <a:solidFill>
                  <a:schemeClr val="tx1"/>
                </a:solidFill>
              </a:rPr>
              <a:t>Регбі в Україні</a:t>
            </a:r>
            <a:endParaRPr lang="ru-RU" sz="2400" b="1" u="sng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105" y="2909421"/>
            <a:ext cx="83145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/>
              <a:t>Доба</a:t>
            </a:r>
            <a:r>
              <a:rPr lang="ru-RU" sz="1600" dirty="0"/>
              <a:t> </a:t>
            </a:r>
            <a:r>
              <a:rPr lang="ru-RU" sz="1600" dirty="0" err="1"/>
              <a:t>Незалежності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  <a:r>
              <a:rPr lang="ru-RU" sz="1600" dirty="0" err="1"/>
              <a:t>ознаменувала</a:t>
            </a:r>
            <a:r>
              <a:rPr lang="ru-RU" sz="1600" dirty="0"/>
              <a:t> </a:t>
            </a:r>
            <a:r>
              <a:rPr lang="ru-RU" sz="1600" dirty="0" err="1"/>
              <a:t>новий</a:t>
            </a:r>
            <a:r>
              <a:rPr lang="ru-RU" sz="1600" dirty="0"/>
              <a:t> </a:t>
            </a:r>
            <a:r>
              <a:rPr lang="ru-RU" sz="1600" dirty="0" err="1"/>
              <a:t>сплеск</a:t>
            </a:r>
            <a:r>
              <a:rPr lang="ru-RU" sz="1600" dirty="0"/>
              <a:t> спорту і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розвиток</a:t>
            </a:r>
            <a:r>
              <a:rPr lang="ru-RU" sz="1600" dirty="0"/>
              <a:t>. </a:t>
            </a:r>
          </a:p>
          <a:p>
            <a:pPr algn="just"/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/>
              <a:t>Так 16 </a:t>
            </a:r>
            <a:r>
              <a:rPr lang="ru-RU" sz="1600" dirty="0" err="1"/>
              <a:t>грудня</a:t>
            </a:r>
            <a:r>
              <a:rPr lang="ru-RU" sz="1600" dirty="0"/>
              <a:t> 1991 року </a:t>
            </a:r>
            <a:r>
              <a:rPr lang="ru-RU" sz="1600" dirty="0" err="1"/>
              <a:t>була</a:t>
            </a:r>
            <a:r>
              <a:rPr lang="ru-RU" sz="1600" dirty="0"/>
              <a:t> заснована </a:t>
            </a:r>
            <a:r>
              <a:rPr lang="ru-RU" sz="1600" dirty="0" err="1"/>
              <a:t>Федерація</a:t>
            </a:r>
            <a:r>
              <a:rPr lang="ru-RU" sz="1600" dirty="0"/>
              <a:t> </a:t>
            </a:r>
            <a:r>
              <a:rPr lang="ru-RU" sz="1600" dirty="0" err="1"/>
              <a:t>регбі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(в </a:t>
            </a:r>
            <a:r>
              <a:rPr lang="ru-RU" sz="1600" dirty="0" err="1"/>
              <a:t>червні</a:t>
            </a:r>
            <a:r>
              <a:rPr lang="ru-RU" sz="1600" dirty="0"/>
              <a:t> 1992 року стала </a:t>
            </a:r>
            <a:r>
              <a:rPr lang="ru-RU" sz="1600" dirty="0" err="1"/>
              <a:t>колективним</a:t>
            </a:r>
            <a:r>
              <a:rPr lang="ru-RU" sz="1600" dirty="0"/>
              <a:t> членом </a:t>
            </a:r>
            <a:r>
              <a:rPr lang="en-US" sz="1600" dirty="0"/>
              <a:t>FIRA-AER, </a:t>
            </a:r>
            <a:r>
              <a:rPr lang="ru-RU" sz="1600" dirty="0"/>
              <a:t>а в </a:t>
            </a:r>
            <a:r>
              <a:rPr lang="ru-RU" sz="1600" dirty="0" err="1"/>
              <a:t>жовтні</a:t>
            </a:r>
            <a:r>
              <a:rPr lang="ru-RU" sz="1600" dirty="0"/>
              <a:t> того ж року — </a:t>
            </a:r>
            <a:r>
              <a:rPr lang="en-US" sz="1600" dirty="0"/>
              <a:t>IRB). </a:t>
            </a:r>
            <a:endParaRPr lang="uk-UA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err="1"/>
              <a:t>Починаючи</a:t>
            </a:r>
            <a:r>
              <a:rPr lang="ru-RU" sz="1600" dirty="0"/>
              <a:t> з 1993 року </a:t>
            </a:r>
            <a:r>
              <a:rPr lang="ru-RU" sz="1600" dirty="0" err="1"/>
              <a:t>збірні</a:t>
            </a:r>
            <a:r>
              <a:rPr lang="ru-RU" sz="1600" dirty="0"/>
              <a:t> </a:t>
            </a:r>
            <a:r>
              <a:rPr lang="ru-RU" sz="1600" dirty="0" err="1"/>
              <a:t>команди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  <a:r>
              <a:rPr lang="ru-RU" sz="1600" dirty="0" err="1"/>
              <a:t>беруть</a:t>
            </a:r>
            <a:r>
              <a:rPr lang="ru-RU" sz="1600" dirty="0"/>
              <a:t> участь у </a:t>
            </a:r>
            <a:r>
              <a:rPr lang="ru-RU" sz="1600" dirty="0" err="1"/>
              <a:t>відбіркових</a:t>
            </a:r>
            <a:r>
              <a:rPr lang="ru-RU" sz="1600" dirty="0"/>
              <a:t> матчах </a:t>
            </a:r>
            <a:r>
              <a:rPr lang="ru-RU" sz="1600" dirty="0" err="1"/>
              <a:t>чемпіонату</a:t>
            </a:r>
            <a:r>
              <a:rPr lang="ru-RU" sz="1600" dirty="0"/>
              <a:t> </a:t>
            </a:r>
            <a:r>
              <a:rPr lang="ru-RU" sz="1600" dirty="0" err="1"/>
              <a:t>Європи</a:t>
            </a:r>
            <a:r>
              <a:rPr lang="ru-RU" sz="1600" dirty="0"/>
              <a:t> і </a:t>
            </a:r>
            <a:r>
              <a:rPr lang="ru-RU" sz="1600" dirty="0" err="1"/>
              <a:t>кваліфікаційних</a:t>
            </a:r>
            <a:r>
              <a:rPr lang="ru-RU" sz="1600" dirty="0"/>
              <a:t> </a:t>
            </a:r>
            <a:r>
              <a:rPr lang="ru-RU" sz="1600" dirty="0" err="1"/>
              <a:t>етапах</a:t>
            </a:r>
            <a:r>
              <a:rPr lang="ru-RU" sz="1600" dirty="0"/>
              <a:t> до Кубка </a:t>
            </a:r>
            <a:r>
              <a:rPr lang="ru-RU" sz="1600" dirty="0" err="1"/>
              <a:t>світу</a:t>
            </a:r>
            <a:r>
              <a:rPr lang="ru-RU" sz="16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err="1"/>
              <a:t>Національна</a:t>
            </a:r>
            <a:r>
              <a:rPr lang="ru-RU" sz="1600" dirty="0"/>
              <a:t> </a:t>
            </a:r>
            <a:r>
              <a:rPr lang="ru-RU" sz="1600" dirty="0" err="1"/>
              <a:t>збірна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з </a:t>
            </a:r>
            <a:r>
              <a:rPr lang="ru-RU" sz="1600" dirty="0" err="1"/>
              <a:t>регбі</a:t>
            </a:r>
            <a:r>
              <a:rPr lang="ru-RU" sz="1600" dirty="0"/>
              <a:t> </a:t>
            </a:r>
            <a:r>
              <a:rPr lang="ru-RU" sz="1600" dirty="0" err="1"/>
              <a:t>бере</a:t>
            </a:r>
            <a:r>
              <a:rPr lang="ru-RU" sz="1600" dirty="0"/>
              <a:t> участь у </a:t>
            </a:r>
            <a:r>
              <a:rPr lang="ru-RU" sz="1600" dirty="0" err="1"/>
              <a:t>Європейському</a:t>
            </a:r>
            <a:r>
              <a:rPr lang="ru-RU" sz="1600" dirty="0"/>
              <a:t> кубку </a:t>
            </a:r>
            <a:r>
              <a:rPr lang="ru-RU" sz="1600" dirty="0" err="1"/>
              <a:t>націй</a:t>
            </a:r>
            <a:r>
              <a:rPr lang="ru-RU" sz="1600" dirty="0"/>
              <a:t>, де </a:t>
            </a:r>
            <a:r>
              <a:rPr lang="ru-RU" sz="1600" dirty="0" err="1"/>
              <a:t>грає</a:t>
            </a:r>
            <a:r>
              <a:rPr lang="ru-RU" sz="1600" dirty="0"/>
              <a:t> в </a:t>
            </a:r>
            <a:r>
              <a:rPr lang="ru-RU" sz="1600" dirty="0" err="1"/>
              <a:t>дивізіоні</a:t>
            </a:r>
            <a:r>
              <a:rPr lang="ru-RU" sz="1600" dirty="0"/>
              <a:t> 1</a:t>
            </a:r>
            <a:r>
              <a:rPr lang="en-US" sz="1600" dirty="0"/>
              <a:t>A (</a:t>
            </a:r>
            <a:r>
              <a:rPr lang="ru-RU" sz="1600" dirty="0"/>
              <a:t>станом на 2010—2012 роки).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/>
              <a:t>У </a:t>
            </a:r>
            <a:r>
              <a:rPr lang="ru-RU" sz="1600" dirty="0" err="1"/>
              <a:t>світовому</a:t>
            </a:r>
            <a:r>
              <a:rPr lang="ru-RU" sz="1600" dirty="0"/>
              <a:t> рейтингу </a:t>
            </a:r>
            <a:r>
              <a:rPr lang="ru-RU" sz="1600" dirty="0" err="1"/>
              <a:t>регбійних</a:t>
            </a:r>
            <a:r>
              <a:rPr lang="ru-RU" sz="1600" dirty="0"/>
              <a:t> </a:t>
            </a:r>
            <a:r>
              <a:rPr lang="ru-RU" sz="1600" dirty="0" err="1"/>
              <a:t>збірних</a:t>
            </a:r>
            <a:r>
              <a:rPr lang="ru-RU" sz="1600" dirty="0"/>
              <a:t> </a:t>
            </a:r>
            <a:r>
              <a:rPr lang="ru-RU" sz="1600" dirty="0" err="1"/>
              <a:t>Україна</a:t>
            </a:r>
            <a:r>
              <a:rPr lang="ru-RU" sz="1600" dirty="0"/>
              <a:t> </a:t>
            </a:r>
            <a:r>
              <a:rPr lang="ru-RU" sz="1600" dirty="0" err="1"/>
              <a:t>займає</a:t>
            </a:r>
            <a:r>
              <a:rPr lang="ru-RU" sz="1600" dirty="0"/>
              <a:t> 29 </a:t>
            </a:r>
            <a:r>
              <a:rPr lang="ru-RU" sz="1600" dirty="0" err="1"/>
              <a:t>місце</a:t>
            </a:r>
            <a:r>
              <a:rPr lang="ru-RU" sz="1600" dirty="0"/>
              <a:t> (станом на 7 лютого 2011).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err="1"/>
              <a:t>Найбільших</a:t>
            </a:r>
            <a:r>
              <a:rPr lang="ru-RU" sz="1600" dirty="0"/>
              <a:t> </a:t>
            </a:r>
            <a:r>
              <a:rPr lang="ru-RU" sz="1600" dirty="0" err="1"/>
              <a:t>успіхів</a:t>
            </a:r>
            <a:r>
              <a:rPr lang="ru-RU" sz="1600" dirty="0"/>
              <a:t> за </a:t>
            </a:r>
            <a:r>
              <a:rPr lang="ru-RU" sz="1600" dirty="0" err="1"/>
              <a:t>останні</a:t>
            </a:r>
            <a:r>
              <a:rPr lang="ru-RU" sz="1600" dirty="0"/>
              <a:t> роки досягала </a:t>
            </a:r>
            <a:r>
              <a:rPr lang="ru-RU" sz="1600" dirty="0" err="1"/>
              <a:t>збірна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з регбі-7: на </a:t>
            </a:r>
            <a:r>
              <a:rPr lang="ru-RU" sz="1600" dirty="0" err="1"/>
              <a:t>чемпіонаті</a:t>
            </a:r>
            <a:r>
              <a:rPr lang="ru-RU" sz="1600" dirty="0"/>
              <a:t> Європи-2002 </a:t>
            </a:r>
            <a:r>
              <a:rPr lang="ru-RU" sz="1600" dirty="0" err="1"/>
              <a:t>українські</a:t>
            </a:r>
            <a:r>
              <a:rPr lang="ru-RU" sz="1600" dirty="0"/>
              <a:t> </a:t>
            </a:r>
            <a:r>
              <a:rPr lang="ru-RU" sz="1600" dirty="0" err="1"/>
              <a:t>регбісти</a:t>
            </a:r>
            <a:r>
              <a:rPr lang="ru-RU" sz="1600" dirty="0"/>
              <a:t> </a:t>
            </a:r>
            <a:r>
              <a:rPr lang="ru-RU" sz="1600" dirty="0" err="1"/>
              <a:t>зайняли</a:t>
            </a:r>
            <a:r>
              <a:rPr lang="ru-RU" sz="1600" dirty="0"/>
              <a:t> </a:t>
            </a:r>
            <a:r>
              <a:rPr lang="ru-RU" sz="1600" dirty="0" err="1"/>
              <a:t>шосте</a:t>
            </a:r>
            <a:r>
              <a:rPr lang="ru-RU" sz="1600" dirty="0"/>
              <a:t> </a:t>
            </a:r>
            <a:r>
              <a:rPr lang="ru-RU" sz="1600" dirty="0" err="1"/>
              <a:t>місце</a:t>
            </a:r>
            <a:r>
              <a:rPr lang="ru-RU" sz="1600" dirty="0"/>
              <a:t>, а в 2003-му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п'ятими</a:t>
            </a:r>
            <a:r>
              <a:rPr lang="ru-RU" sz="1600" dirty="0"/>
              <a:t>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329105" y="781068"/>
            <a:ext cx="8341242" cy="1980961"/>
          </a:xfrm>
          <a:prstGeom prst="homePlate">
            <a:avLst>
              <a:gd name="adj" fmla="val 38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>
                <a:solidFill>
                  <a:schemeClr val="bg1"/>
                </a:solidFill>
              </a:rPr>
              <a:t>Федерація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регбі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України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опікується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проведенням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всеукраїнських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турнірів</a:t>
            </a:r>
            <a:r>
              <a:rPr lang="ru-RU" sz="1600" dirty="0">
                <a:solidFill>
                  <a:schemeClr val="bg1"/>
                </a:solidFill>
              </a:rPr>
              <a:t> з </a:t>
            </a:r>
            <a:r>
              <a:rPr lang="ru-RU" sz="1600" dirty="0" err="1">
                <a:solidFill>
                  <a:schemeClr val="bg1"/>
                </a:solidFill>
              </a:rPr>
              <a:t>регбі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теренах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України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Змагання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проходять</a:t>
            </a:r>
            <a:r>
              <a:rPr lang="ru-RU" sz="1600" dirty="0">
                <a:solidFill>
                  <a:schemeClr val="bg1"/>
                </a:solidFill>
              </a:rPr>
              <a:t> у </a:t>
            </a:r>
            <a:r>
              <a:rPr lang="ru-RU" sz="1600" dirty="0" err="1">
                <a:solidFill>
                  <a:schemeClr val="bg1"/>
                </a:solidFill>
              </a:rPr>
              <a:t>трьох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лігах</a:t>
            </a:r>
            <a:r>
              <a:rPr lang="ru-RU" sz="1600" dirty="0">
                <a:solidFill>
                  <a:schemeClr val="bg1"/>
                </a:solidFill>
              </a:rPr>
              <a:t>: </a:t>
            </a:r>
            <a:r>
              <a:rPr lang="ru-RU" sz="1600" dirty="0" err="1">
                <a:solidFill>
                  <a:schemeClr val="bg1"/>
                </a:solidFill>
              </a:rPr>
              <a:t>Суперлізі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Вищій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лізі</a:t>
            </a:r>
            <a:r>
              <a:rPr lang="ru-RU" sz="1600" dirty="0">
                <a:solidFill>
                  <a:schemeClr val="bg1"/>
                </a:solidFill>
              </a:rPr>
              <a:t> та </a:t>
            </a:r>
            <a:r>
              <a:rPr lang="ru-RU" sz="1600" dirty="0" err="1">
                <a:solidFill>
                  <a:schemeClr val="bg1"/>
                </a:solidFill>
              </a:rPr>
              <a:t>Першій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лізі</a:t>
            </a:r>
            <a:r>
              <a:rPr lang="ru-RU" sz="1600" dirty="0">
                <a:solidFill>
                  <a:schemeClr val="bg1"/>
                </a:solidFill>
              </a:rPr>
              <a:t>. За </a:t>
            </a:r>
            <a:r>
              <a:rPr lang="ru-RU" sz="1600" dirty="0" err="1">
                <a:solidFill>
                  <a:schemeClr val="bg1"/>
                </a:solidFill>
              </a:rPr>
              <a:t>півстолітню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історію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регбі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поширилося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із</a:t>
            </a:r>
            <a:r>
              <a:rPr lang="ru-RU" sz="1600" dirty="0">
                <a:solidFill>
                  <a:schemeClr val="bg1"/>
                </a:solidFill>
              </a:rPr>
              <a:t> 3-4 </a:t>
            </a:r>
            <a:r>
              <a:rPr lang="ru-RU" sz="1600" dirty="0" err="1">
                <a:solidFill>
                  <a:schemeClr val="bg1"/>
                </a:solidFill>
              </a:rPr>
              <a:t>міст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майже</a:t>
            </a:r>
            <a:r>
              <a:rPr lang="ru-RU" sz="1600" dirty="0">
                <a:solidFill>
                  <a:schemeClr val="bg1"/>
                </a:solidFill>
              </a:rPr>
              <a:t> по </a:t>
            </a:r>
            <a:r>
              <a:rPr lang="ru-RU" sz="1600" dirty="0" err="1">
                <a:solidFill>
                  <a:schemeClr val="bg1"/>
                </a:solidFill>
              </a:rPr>
              <a:t>всій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Україні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культивується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err="1">
                <a:solidFill>
                  <a:schemeClr val="bg1"/>
                </a:solidFill>
              </a:rPr>
              <a:t>дванадцяти</a:t>
            </a:r>
            <a:r>
              <a:rPr lang="ru-RU" sz="1600" dirty="0">
                <a:solidFill>
                  <a:schemeClr val="bg1"/>
                </a:solidFill>
              </a:rPr>
              <a:t> областях </a:t>
            </a:r>
            <a:r>
              <a:rPr lang="ru-RU" sz="1600" dirty="0" err="1">
                <a:solidFill>
                  <a:schemeClr val="bg1"/>
                </a:solidFill>
              </a:rPr>
              <a:t>України</a:t>
            </a:r>
            <a:r>
              <a:rPr lang="ru-RU" sz="1600" dirty="0">
                <a:solidFill>
                  <a:schemeClr val="bg1"/>
                </a:solidFill>
              </a:rPr>
              <a:t>: </a:t>
            </a:r>
            <a:r>
              <a:rPr lang="ru-RU" sz="1600" dirty="0" err="1">
                <a:solidFill>
                  <a:schemeClr val="bg1"/>
                </a:solidFill>
              </a:rPr>
              <a:t>Харківській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Львівській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Одеській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Хмельницькій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Рівненській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Тернопільській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Івано-Франківській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Дніпропетровській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Черкаській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Полтавській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Київській</a:t>
            </a:r>
            <a:r>
              <a:rPr lang="ru-RU" sz="1600" dirty="0">
                <a:solidFill>
                  <a:schemeClr val="bg1"/>
                </a:solidFill>
              </a:rPr>
              <a:t>, а </a:t>
            </a:r>
            <a:r>
              <a:rPr lang="ru-RU" sz="1600" dirty="0" err="1">
                <a:solidFill>
                  <a:schemeClr val="bg1"/>
                </a:solidFill>
              </a:rPr>
              <a:t>також</a:t>
            </a:r>
            <a:r>
              <a:rPr lang="ru-RU" sz="1600" dirty="0">
                <a:solidFill>
                  <a:schemeClr val="bg1"/>
                </a:solidFill>
              </a:rPr>
              <a:t>  </a:t>
            </a:r>
            <a:r>
              <a:rPr lang="ru-RU" sz="1600" dirty="0" err="1">
                <a:solidFill>
                  <a:schemeClr val="bg1"/>
                </a:solidFill>
              </a:rPr>
              <a:t>раніше</a:t>
            </a:r>
            <a:r>
              <a:rPr lang="ru-RU" sz="1600" dirty="0">
                <a:solidFill>
                  <a:schemeClr val="bg1"/>
                </a:solidFill>
              </a:rPr>
              <a:t> проводились у </a:t>
            </a:r>
            <a:r>
              <a:rPr lang="ru-RU" sz="1600" dirty="0" err="1">
                <a:solidFill>
                  <a:schemeClr val="bg1"/>
                </a:solidFill>
              </a:rPr>
              <a:t>Донецькій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області</a:t>
            </a:r>
            <a:r>
              <a:rPr lang="ru-RU" sz="1600" dirty="0">
                <a:solidFill>
                  <a:schemeClr val="bg1"/>
                </a:solidFill>
              </a:rPr>
              <a:t> та </a:t>
            </a:r>
            <a:r>
              <a:rPr lang="ru-RU" sz="1600" dirty="0" err="1">
                <a:solidFill>
                  <a:schemeClr val="bg1"/>
                </a:solidFill>
              </a:rPr>
              <a:t>Криму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063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612775" y="4077072"/>
            <a:ext cx="7775649" cy="2232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3676600" cy="562074"/>
          </a:xfrm>
          <a:noFill/>
        </p:spPr>
        <p:txBody>
          <a:bodyPr>
            <a:normAutofit/>
          </a:bodyPr>
          <a:lstStyle/>
          <a:p>
            <a:pPr algn="ctr"/>
            <a:r>
              <a:rPr lang="uk-UA" b="1" u="sng" dirty="0">
                <a:solidFill>
                  <a:schemeClr val="tx1"/>
                </a:solidFill>
              </a:rPr>
              <a:t>Регбі-5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7975" y="1653657"/>
            <a:ext cx="3975993" cy="767232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5100" dirty="0"/>
              <a:t>Азартність </a:t>
            </a:r>
            <a:r>
              <a:rPr lang="uk-UA" sz="5100" dirty="0">
                <a:solidFill>
                  <a:srgbClr val="FFFF00"/>
                </a:solidFill>
              </a:rPr>
              <a:t>♦♦♦♦♦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5100" dirty="0" err="1"/>
              <a:t>Травматичність</a:t>
            </a:r>
            <a:r>
              <a:rPr lang="uk-UA" sz="5100" dirty="0"/>
              <a:t>  </a:t>
            </a:r>
            <a:r>
              <a:rPr lang="uk-UA" sz="5100" dirty="0">
                <a:solidFill>
                  <a:srgbClr val="FFFF00"/>
                </a:solidFill>
              </a:rPr>
              <a:t>♦♦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3600" dirty="0">
              <a:solidFill>
                <a:srgbClr val="FFFF00"/>
              </a:solidFill>
            </a:endParaRPr>
          </a:p>
          <a:p>
            <a:endParaRPr lang="uk-UA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6154" y="4316033"/>
            <a:ext cx="66261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Регбі-5 – це різновид гри для дітей з легендарним овальним </a:t>
            </a:r>
            <a:r>
              <a:rPr lang="uk-UA" dirty="0" err="1"/>
              <a:t>мячем</a:t>
            </a:r>
            <a:r>
              <a:rPr lang="uk-UA" dirty="0"/>
              <a:t>, який можна кидати і руками, і ногами. Діти люблять цю гру – вона проста й зрозуміла. У регбі, адаптованому до школи, використовуються ремені та стрічки. Це зробило гру безконтактним видом спорту, а значить – безпечним.</a:t>
            </a:r>
            <a:endParaRPr lang="ru-RU" dirty="0"/>
          </a:p>
        </p:txBody>
      </p:sp>
      <p:sp>
        <p:nvSpPr>
          <p:cNvPr id="4" name="AutoShape 4" descr="Черлидинг: векторные изображения и иллюстрации, которые можно скачать  бесплатно |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Черлидинг: векторные изображения и иллюстрации, которые можно скачать  бесплатно | Fre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Дети регби | Премиум вектор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ети регб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Картина детей, бегущих с мячом для регби. | Премиум Фото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Admin\Downloads\rugby-kids_6460-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60" y="312738"/>
            <a:ext cx="3351460" cy="342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53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12071" y="188640"/>
            <a:ext cx="5338936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u="sng" dirty="0">
                <a:solidFill>
                  <a:schemeClr val="tx1"/>
                </a:solidFill>
              </a:rPr>
              <a:t>Історія виникнення 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703004"/>
            <a:ext cx="8208912" cy="214993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/>
              <a:t>Родоначальником </a:t>
            </a:r>
            <a:r>
              <a:rPr lang="ru-RU" sz="1800" dirty="0" err="1"/>
              <a:t>регбі</a:t>
            </a:r>
            <a:r>
              <a:rPr lang="ru-RU" sz="1800" dirty="0"/>
              <a:t> </a:t>
            </a:r>
            <a:r>
              <a:rPr lang="ru-RU" sz="1800" dirty="0" err="1"/>
              <a:t>прийнято</a:t>
            </a:r>
            <a:r>
              <a:rPr lang="ru-RU" sz="1800" dirty="0"/>
              <a:t> </a:t>
            </a:r>
            <a:r>
              <a:rPr lang="ru-RU" sz="1800" dirty="0" err="1"/>
              <a:t>вважати</a:t>
            </a:r>
            <a:r>
              <a:rPr lang="ru-RU" sz="1800" dirty="0"/>
              <a:t> </a:t>
            </a:r>
            <a:r>
              <a:rPr lang="ru-RU" sz="1800" dirty="0" err="1"/>
              <a:t>Вебба</a:t>
            </a:r>
            <a:r>
              <a:rPr lang="ru-RU" sz="1800" dirty="0"/>
              <a:t> </a:t>
            </a:r>
            <a:r>
              <a:rPr lang="ru-RU" sz="1800" dirty="0" err="1"/>
              <a:t>Елліс</a:t>
            </a:r>
            <a:r>
              <a:rPr lang="ru-RU" sz="1800" dirty="0"/>
              <a:t>, будучи </a:t>
            </a:r>
            <a:r>
              <a:rPr lang="ru-RU" sz="1800" dirty="0" err="1"/>
              <a:t>учнем</a:t>
            </a:r>
            <a:r>
              <a:rPr lang="ru-RU" sz="1800" dirty="0"/>
              <a:t> </a:t>
            </a:r>
            <a:r>
              <a:rPr lang="ru-RU" sz="1800" dirty="0" err="1"/>
              <a:t>однієї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шкіл</a:t>
            </a:r>
            <a:r>
              <a:rPr lang="ru-RU" sz="1800" dirty="0"/>
              <a:t> </a:t>
            </a:r>
            <a:r>
              <a:rPr lang="ru-RU" sz="1800" dirty="0" err="1"/>
              <a:t>міста</a:t>
            </a:r>
            <a:r>
              <a:rPr lang="ru-RU" sz="1800" dirty="0"/>
              <a:t> </a:t>
            </a:r>
            <a:r>
              <a:rPr lang="ru-RU" sz="1800" dirty="0" err="1"/>
              <a:t>Регбі</a:t>
            </a:r>
            <a:r>
              <a:rPr lang="ru-RU" sz="1800" dirty="0"/>
              <a:t> (</a:t>
            </a:r>
            <a:r>
              <a:rPr lang="ru-RU" sz="1800" dirty="0" err="1"/>
              <a:t>Англія</a:t>
            </a:r>
            <a:r>
              <a:rPr lang="ru-RU" sz="1800" dirty="0"/>
              <a:t>), </a:t>
            </a:r>
            <a:r>
              <a:rPr lang="ru-RU" sz="1800" dirty="0" err="1"/>
              <a:t>під</a:t>
            </a:r>
            <a:r>
              <a:rPr lang="ru-RU" sz="1800" dirty="0"/>
              <a:t> час футбольного матчу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схопив</a:t>
            </a:r>
            <a:r>
              <a:rPr lang="ru-RU" sz="1800" dirty="0"/>
              <a:t> </a:t>
            </a:r>
            <a:r>
              <a:rPr lang="ru-RU" sz="1800" dirty="0" err="1"/>
              <a:t>м’яч</a:t>
            </a:r>
            <a:r>
              <a:rPr lang="ru-RU" sz="1800" dirty="0"/>
              <a:t> руками і </a:t>
            </a:r>
            <a:r>
              <a:rPr lang="ru-RU" sz="1800" dirty="0" err="1"/>
              <a:t>попрямував</a:t>
            </a:r>
            <a:r>
              <a:rPr lang="ru-RU" sz="1800" dirty="0"/>
              <a:t> до </a:t>
            </a:r>
            <a:r>
              <a:rPr lang="ru-RU" sz="1800" dirty="0" err="1"/>
              <a:t>залікової</a:t>
            </a:r>
            <a:r>
              <a:rPr lang="ru-RU" sz="1800" dirty="0"/>
              <a:t> </a:t>
            </a:r>
            <a:r>
              <a:rPr lang="ru-RU" sz="1800" dirty="0" err="1"/>
              <a:t>зони</a:t>
            </a:r>
            <a:r>
              <a:rPr lang="ru-RU" sz="1800" dirty="0"/>
              <a:t> </a:t>
            </a:r>
            <a:r>
              <a:rPr lang="ru-RU" sz="1800" dirty="0" err="1"/>
              <a:t>суперника</a:t>
            </a:r>
            <a:r>
              <a:rPr lang="ru-RU" sz="1800" dirty="0"/>
              <a:t>. На той час </a:t>
            </a:r>
            <a:r>
              <a:rPr lang="ru-RU" sz="1800" dirty="0" err="1"/>
              <a:t>існувало</a:t>
            </a:r>
            <a:r>
              <a:rPr lang="ru-RU" sz="1800" dirty="0"/>
              <a:t> </a:t>
            </a:r>
            <a:r>
              <a:rPr lang="ru-RU" sz="1800" dirty="0" err="1"/>
              <a:t>кілька</a:t>
            </a:r>
            <a:r>
              <a:rPr lang="ru-RU" sz="1800" dirty="0"/>
              <a:t> </a:t>
            </a:r>
            <a:r>
              <a:rPr lang="ru-RU" sz="1800" dirty="0" err="1"/>
              <a:t>різновидів</a:t>
            </a:r>
            <a:r>
              <a:rPr lang="ru-RU" sz="1800" dirty="0"/>
              <a:t> футболу, і регламент того матчу допускав </a:t>
            </a:r>
            <a:r>
              <a:rPr lang="ru-RU" sz="1800" dirty="0" err="1"/>
              <a:t>торкання</a:t>
            </a:r>
            <a:r>
              <a:rPr lang="ru-RU" sz="1800" dirty="0"/>
              <a:t> </a:t>
            </a:r>
            <a:r>
              <a:rPr lang="ru-RU" sz="1800" dirty="0" err="1"/>
              <a:t>м’яча</a:t>
            </a:r>
            <a:r>
              <a:rPr lang="ru-RU" sz="1800" dirty="0"/>
              <a:t> рукою, </a:t>
            </a:r>
            <a:r>
              <a:rPr lang="ru-RU" sz="1800" dirty="0" err="1"/>
              <a:t>проте</a:t>
            </a:r>
            <a:r>
              <a:rPr lang="ru-RU" sz="1800" dirty="0"/>
              <a:t> </a:t>
            </a:r>
            <a:r>
              <a:rPr lang="ru-RU" sz="1800" dirty="0" err="1"/>
              <a:t>переміщатися</a:t>
            </a:r>
            <a:r>
              <a:rPr lang="ru-RU" sz="1800" dirty="0"/>
              <a:t> з </a:t>
            </a:r>
            <a:r>
              <a:rPr lang="ru-RU" sz="1800" dirty="0" err="1"/>
              <a:t>м’ячем</a:t>
            </a:r>
            <a:r>
              <a:rPr lang="ru-RU" sz="1800" dirty="0"/>
              <a:t> не </a:t>
            </a:r>
            <a:r>
              <a:rPr lang="ru-RU" sz="1800" dirty="0" err="1"/>
              <a:t>дозволялося</a:t>
            </a:r>
            <a:r>
              <a:rPr lang="ru-RU" sz="1800" dirty="0"/>
              <a:t>. </a:t>
            </a:r>
            <a:r>
              <a:rPr lang="ru-RU" sz="1800" dirty="0" err="1"/>
              <a:t>Варто</a:t>
            </a:r>
            <a:r>
              <a:rPr lang="ru-RU" sz="1800" dirty="0"/>
              <a:t> </a:t>
            </a:r>
            <a:r>
              <a:rPr lang="ru-RU" sz="1800" dirty="0" err="1"/>
              <a:t>зазначити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ця</a:t>
            </a:r>
            <a:r>
              <a:rPr lang="ru-RU" sz="1800" dirty="0"/>
              <a:t> </a:t>
            </a:r>
            <a:r>
              <a:rPr lang="ru-RU" sz="1800" dirty="0" err="1"/>
              <a:t>гіпотеза</a:t>
            </a:r>
            <a:r>
              <a:rPr lang="ru-RU" sz="1800" dirty="0"/>
              <a:t> не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доказів</a:t>
            </a:r>
            <a:r>
              <a:rPr lang="ru-RU" sz="1800" dirty="0"/>
              <a:t>, але вона </a:t>
            </a:r>
            <a:r>
              <a:rPr lang="ru-RU" sz="1800" dirty="0" err="1"/>
              <a:t>вкоренилася</a:t>
            </a:r>
            <a:r>
              <a:rPr lang="ru-RU" sz="1800" dirty="0"/>
              <a:t> в </a:t>
            </a:r>
            <a:r>
              <a:rPr lang="ru-RU" sz="1800" dirty="0" err="1"/>
              <a:t>регбійній</a:t>
            </a:r>
            <a:r>
              <a:rPr lang="ru-RU" sz="1800" dirty="0"/>
              <a:t> </a:t>
            </a:r>
            <a:r>
              <a:rPr lang="ru-RU" sz="1800" dirty="0" err="1"/>
              <a:t>культурі</a:t>
            </a:r>
            <a:r>
              <a:rPr lang="ru-RU" sz="1800" dirty="0"/>
              <a:t>, а </a:t>
            </a:r>
            <a:r>
              <a:rPr lang="ru-RU" sz="1800" dirty="0" err="1"/>
              <a:t>Вебб</a:t>
            </a:r>
            <a:r>
              <a:rPr lang="ru-RU" sz="1800" dirty="0"/>
              <a:t> </a:t>
            </a:r>
            <a:r>
              <a:rPr lang="ru-RU" sz="1800" dirty="0" err="1"/>
              <a:t>Елліс</a:t>
            </a:r>
            <a:r>
              <a:rPr lang="ru-RU" sz="1800" dirty="0"/>
              <a:t> став одним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символів</a:t>
            </a:r>
            <a:r>
              <a:rPr lang="ru-RU" sz="1800" dirty="0"/>
              <a:t> </a:t>
            </a:r>
            <a:r>
              <a:rPr lang="ru-RU" sz="1800" dirty="0" err="1"/>
              <a:t>гри</a:t>
            </a:r>
            <a:r>
              <a:rPr lang="ru-RU" sz="1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9872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AutoShape 5" descr="Fiore di città responsabilità caposquadra history of rugby union Campagna  perline Quer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The History of Rugby: The Most Brutal Spo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02119"/>
            <a:ext cx="5992372" cy="344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3806" y="3116496"/>
            <a:ext cx="2335611" cy="3323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На </a:t>
            </a:r>
            <a:r>
              <a:rPr lang="ru-RU" sz="1400" dirty="0" err="1"/>
              <a:t>стенді</a:t>
            </a:r>
            <a:r>
              <a:rPr lang="ru-RU" sz="1400" dirty="0"/>
              <a:t> </a:t>
            </a:r>
            <a:r>
              <a:rPr lang="ru-RU" sz="1400" dirty="0" err="1"/>
              <a:t>коледжу</a:t>
            </a:r>
            <a:r>
              <a:rPr lang="ru-RU" sz="1400" dirty="0"/>
              <a:t>, де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навчався</a:t>
            </a:r>
            <a:r>
              <a:rPr lang="ru-RU" sz="1400" dirty="0"/>
              <a:t>  і </a:t>
            </a:r>
            <a:r>
              <a:rPr lang="ru-RU" sz="1400" dirty="0" err="1"/>
              <a:t>сьогодні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побачити</a:t>
            </a:r>
            <a:r>
              <a:rPr lang="ru-RU" sz="1400" dirty="0"/>
              <a:t> </a:t>
            </a:r>
            <a:r>
              <a:rPr lang="ru-RU" sz="1400" dirty="0" err="1"/>
              <a:t>меморіальну</a:t>
            </a:r>
            <a:r>
              <a:rPr lang="ru-RU" sz="1400" dirty="0"/>
              <a:t> </a:t>
            </a:r>
            <a:r>
              <a:rPr lang="ru-RU" sz="1400" dirty="0" err="1"/>
              <a:t>дошку</a:t>
            </a:r>
            <a:r>
              <a:rPr lang="ru-RU" sz="1400" dirty="0"/>
              <a:t> з </a:t>
            </a:r>
            <a:r>
              <a:rPr lang="ru-RU" sz="1400" dirty="0" err="1"/>
              <a:t>написом</a:t>
            </a:r>
            <a:r>
              <a:rPr lang="ru-RU" sz="1400" dirty="0"/>
              <a:t>: "Нехай </a:t>
            </a:r>
            <a:r>
              <a:rPr lang="ru-RU" sz="1400" dirty="0" err="1"/>
              <a:t>ця</a:t>
            </a:r>
            <a:r>
              <a:rPr lang="ru-RU" sz="1400" dirty="0"/>
              <a:t> </a:t>
            </a:r>
            <a:r>
              <a:rPr lang="ru-RU" sz="1400" dirty="0" err="1"/>
              <a:t>дошка</a:t>
            </a:r>
            <a:r>
              <a:rPr lang="ru-RU" sz="1400" dirty="0"/>
              <a:t> </a:t>
            </a:r>
            <a:r>
              <a:rPr lang="ru-RU" sz="1400" dirty="0" err="1"/>
              <a:t>нагадує</a:t>
            </a:r>
            <a:r>
              <a:rPr lang="ru-RU" sz="1400" dirty="0"/>
              <a:t> про </a:t>
            </a:r>
            <a:r>
              <a:rPr lang="ru-RU" sz="1400" dirty="0" err="1"/>
              <a:t>славне</a:t>
            </a:r>
            <a:r>
              <a:rPr lang="ru-RU" sz="1400" dirty="0"/>
              <a:t> </a:t>
            </a:r>
            <a:r>
              <a:rPr lang="ru-RU" sz="1400" dirty="0" err="1"/>
              <a:t>діяння</a:t>
            </a:r>
            <a:r>
              <a:rPr lang="ru-RU" sz="1400" dirty="0"/>
              <a:t> </a:t>
            </a:r>
            <a:r>
              <a:rPr lang="ru-RU" sz="1400" dirty="0" err="1"/>
              <a:t>Вільяма</a:t>
            </a:r>
            <a:r>
              <a:rPr lang="ru-RU" sz="1400" dirty="0"/>
              <a:t> </a:t>
            </a:r>
            <a:r>
              <a:rPr lang="ru-RU" sz="1400" dirty="0" err="1"/>
              <a:t>Вебб</a:t>
            </a:r>
            <a:r>
              <a:rPr lang="ru-RU" sz="1400" dirty="0"/>
              <a:t> </a:t>
            </a:r>
            <a:r>
              <a:rPr lang="ru-RU" sz="1400" dirty="0" err="1"/>
              <a:t>Елліса</a:t>
            </a:r>
            <a:r>
              <a:rPr lang="ru-RU" sz="1400" dirty="0"/>
              <a:t>, </a:t>
            </a:r>
            <a:r>
              <a:rPr lang="ru-RU" sz="1400" dirty="0" err="1"/>
              <a:t>першого</a:t>
            </a:r>
            <a:r>
              <a:rPr lang="ru-RU" sz="1400" dirty="0"/>
              <a:t>, </a:t>
            </a:r>
            <a:r>
              <a:rPr lang="ru-RU" sz="1400" dirty="0" err="1"/>
              <a:t>хто</a:t>
            </a:r>
            <a:r>
              <a:rPr lang="ru-RU" sz="1400" dirty="0"/>
              <a:t> </a:t>
            </a:r>
            <a:r>
              <a:rPr lang="ru-RU" sz="1400" dirty="0" err="1"/>
              <a:t>наважився</a:t>
            </a:r>
            <a:r>
              <a:rPr lang="ru-RU" sz="1400" dirty="0"/>
              <a:t> </a:t>
            </a:r>
            <a:r>
              <a:rPr lang="ru-RU" sz="1400" dirty="0" err="1"/>
              <a:t>порушити</a:t>
            </a:r>
            <a:r>
              <a:rPr lang="ru-RU" sz="1400" dirty="0"/>
              <a:t> правила, </a:t>
            </a:r>
            <a:r>
              <a:rPr lang="ru-RU" sz="1400" dirty="0" err="1"/>
              <a:t>схопив</a:t>
            </a:r>
            <a:r>
              <a:rPr lang="ru-RU" sz="1400" dirty="0"/>
              <a:t> </a:t>
            </a:r>
            <a:r>
              <a:rPr lang="ru-RU" sz="1400" dirty="0" err="1"/>
              <a:t>м'яч</a:t>
            </a:r>
            <a:r>
              <a:rPr lang="ru-RU" sz="1400" dirty="0"/>
              <a:t> руками і </a:t>
            </a:r>
            <a:r>
              <a:rPr lang="ru-RU" sz="1400" dirty="0" err="1"/>
              <a:t>побіг</a:t>
            </a:r>
            <a:r>
              <a:rPr lang="ru-RU" sz="1400" dirty="0"/>
              <a:t> з ним. Так </a:t>
            </a:r>
            <a:r>
              <a:rPr lang="ru-RU" sz="1400" dirty="0" err="1"/>
              <a:t>виникла</a:t>
            </a:r>
            <a:r>
              <a:rPr lang="ru-RU" sz="1400" dirty="0"/>
              <a:t> </a:t>
            </a:r>
            <a:r>
              <a:rPr lang="ru-RU" sz="1400" dirty="0" err="1"/>
              <a:t>гра</a:t>
            </a:r>
            <a:r>
              <a:rPr lang="ru-RU" sz="1400" dirty="0"/>
              <a:t> </a:t>
            </a:r>
            <a:r>
              <a:rPr lang="ru-RU" sz="1400" dirty="0" err="1"/>
              <a:t>регбі</a:t>
            </a:r>
            <a:r>
              <a:rPr lang="ru-RU" sz="1400" dirty="0"/>
              <a:t> в 1823 </a:t>
            </a:r>
            <a:r>
              <a:rPr lang="ru-RU" sz="1400" dirty="0" err="1"/>
              <a:t>році</a:t>
            </a:r>
            <a:r>
              <a:rPr lang="ru-RU" sz="1400" dirty="0"/>
              <a:t>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2166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709113"/>
            <a:ext cx="8352928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/>
              <a:t>В 1845 силами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здійснена</a:t>
            </a:r>
            <a:r>
              <a:rPr lang="ru-RU" dirty="0"/>
              <a:t> перша </a:t>
            </a:r>
            <a:r>
              <a:rPr lang="ru-RU" dirty="0" err="1"/>
              <a:t>спроба</a:t>
            </a:r>
            <a:r>
              <a:rPr lang="ru-RU" dirty="0"/>
              <a:t> </a:t>
            </a:r>
            <a:r>
              <a:rPr lang="ru-RU" dirty="0" err="1"/>
              <a:t>сформулювати</a:t>
            </a:r>
            <a:r>
              <a:rPr lang="ru-RU" dirty="0"/>
              <a:t> правила </a:t>
            </a:r>
            <a:r>
              <a:rPr lang="ru-RU" dirty="0" err="1"/>
              <a:t>регбі</a:t>
            </a:r>
            <a:r>
              <a:rPr lang="ru-RU" dirty="0"/>
              <a:t>, а в 1848 </a:t>
            </a:r>
            <a:r>
              <a:rPr lang="ru-RU" dirty="0" err="1"/>
              <a:t>студенти</a:t>
            </a:r>
            <a:r>
              <a:rPr lang="ru-RU" dirty="0"/>
              <a:t> </a:t>
            </a:r>
            <a:r>
              <a:rPr lang="ru-RU" dirty="0" err="1"/>
              <a:t>Кембриджського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випустили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звід</a:t>
            </a:r>
            <a:r>
              <a:rPr lang="ru-RU" dirty="0"/>
              <a:t> правил, </a:t>
            </a:r>
            <a:r>
              <a:rPr lang="ru-RU" dirty="0" err="1"/>
              <a:t>який</a:t>
            </a:r>
            <a:r>
              <a:rPr lang="ru-RU" dirty="0"/>
              <a:t> став </a:t>
            </a:r>
            <a:r>
              <a:rPr lang="ru-RU" dirty="0" err="1"/>
              <a:t>використовуватися</a:t>
            </a:r>
            <a:r>
              <a:rPr lang="ru-RU" dirty="0"/>
              <a:t> як регламент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матчів</a:t>
            </a:r>
            <a:r>
              <a:rPr lang="ru-RU" dirty="0"/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/>
              <a:t>У 1863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з’явився</a:t>
            </a:r>
            <a:r>
              <a:rPr lang="ru-RU" dirty="0"/>
              <a:t> перший </a:t>
            </a:r>
            <a:r>
              <a:rPr lang="ru-RU" dirty="0" err="1"/>
              <a:t>регбійний</a:t>
            </a:r>
            <a:r>
              <a:rPr lang="ru-RU" dirty="0"/>
              <a:t> клуб </a:t>
            </a:r>
            <a:r>
              <a:rPr lang="en-US" dirty="0" err="1"/>
              <a:t>Blackheath</a:t>
            </a:r>
            <a:r>
              <a:rPr lang="en-US" dirty="0"/>
              <a:t> (</a:t>
            </a:r>
            <a:r>
              <a:rPr lang="ru-RU" dirty="0" err="1"/>
              <a:t>Блекхіт</a:t>
            </a:r>
            <a:r>
              <a:rPr lang="ru-RU" dirty="0"/>
              <a:t>)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складався</a:t>
            </a:r>
            <a:r>
              <a:rPr lang="ru-RU" dirty="0"/>
              <a:t> з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футбольної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 і </a:t>
            </a:r>
            <a:r>
              <a:rPr lang="ru-RU" dirty="0" err="1"/>
              <a:t>вступити</a:t>
            </a:r>
            <a:r>
              <a:rPr lang="ru-RU" dirty="0"/>
              <a:t> в </a:t>
            </a:r>
            <a:r>
              <a:rPr lang="ru-RU" dirty="0" err="1"/>
              <a:t>нього</a:t>
            </a:r>
            <a:r>
              <a:rPr lang="ru-RU" dirty="0"/>
              <a:t> могли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бажаючі</a:t>
            </a:r>
            <a:r>
              <a:rPr lang="ru-RU" dirty="0"/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/>
              <a:t>У 1871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</a:t>
            </a:r>
            <a:r>
              <a:rPr lang="ru-RU" dirty="0" err="1"/>
              <a:t>Регбійний</a:t>
            </a:r>
            <a:r>
              <a:rPr lang="ru-RU" dirty="0"/>
              <a:t> союз </a:t>
            </a:r>
            <a:r>
              <a:rPr lang="ru-RU" dirty="0" err="1"/>
              <a:t>Англії</a:t>
            </a:r>
            <a:r>
              <a:rPr lang="ru-RU" dirty="0"/>
              <a:t>. Сама </a:t>
            </a:r>
            <a:r>
              <a:rPr lang="ru-RU" dirty="0" err="1"/>
              <a:t>гра</a:t>
            </a:r>
            <a:r>
              <a:rPr lang="ru-RU" dirty="0"/>
              <a:t> на той час </a:t>
            </a:r>
            <a:r>
              <a:rPr lang="ru-RU" dirty="0" err="1"/>
              <a:t>називалася</a:t>
            </a:r>
            <a:r>
              <a:rPr lang="ru-RU" dirty="0"/>
              <a:t> «</a:t>
            </a:r>
            <a:r>
              <a:rPr lang="ru-RU" dirty="0" err="1"/>
              <a:t>Регбі</a:t>
            </a:r>
            <a:r>
              <a:rPr lang="ru-RU" dirty="0"/>
              <a:t>-футбол».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/>
              <a:t>27 </a:t>
            </a:r>
            <a:r>
              <a:rPr lang="ru-RU" dirty="0" err="1"/>
              <a:t>березня</a:t>
            </a:r>
            <a:r>
              <a:rPr lang="ru-RU" dirty="0"/>
              <a:t> 1871 року </a:t>
            </a:r>
            <a:r>
              <a:rPr lang="ru-RU" dirty="0" err="1"/>
              <a:t>відбувся</a:t>
            </a:r>
            <a:r>
              <a:rPr lang="ru-RU" dirty="0"/>
              <a:t> перший </a:t>
            </a:r>
            <a:r>
              <a:rPr lang="ru-RU" dirty="0" err="1"/>
              <a:t>загальновизнаний</a:t>
            </a:r>
            <a:r>
              <a:rPr lang="ru-RU" dirty="0"/>
              <a:t> </a:t>
            </a:r>
            <a:r>
              <a:rPr lang="ru-RU" dirty="0" err="1"/>
              <a:t>міжнародний</a:t>
            </a:r>
            <a:r>
              <a:rPr lang="ru-RU" dirty="0"/>
              <a:t> матч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Англією</a:t>
            </a:r>
            <a:r>
              <a:rPr lang="ru-RU" dirty="0"/>
              <a:t> та </a:t>
            </a:r>
            <a:r>
              <a:rPr lang="ru-RU" dirty="0" err="1"/>
              <a:t>Шотландією</a:t>
            </a:r>
            <a:r>
              <a:rPr lang="ru-RU" dirty="0"/>
              <a:t>. 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збірні</a:t>
            </a:r>
            <a:r>
              <a:rPr lang="ru-RU" dirty="0"/>
              <a:t> </a:t>
            </a:r>
            <a:r>
              <a:rPr lang="ru-RU" dirty="0" err="1"/>
              <a:t>з’явилися</a:t>
            </a:r>
            <a:r>
              <a:rPr lang="ru-RU" dirty="0"/>
              <a:t> в </a:t>
            </a:r>
            <a:r>
              <a:rPr lang="ru-RU" dirty="0" err="1"/>
              <a:t>Ірландії</a:t>
            </a:r>
            <a:r>
              <a:rPr lang="ru-RU" dirty="0"/>
              <a:t> та </a:t>
            </a:r>
            <a:r>
              <a:rPr lang="ru-RU" dirty="0" err="1"/>
              <a:t>Уельсі</a:t>
            </a:r>
            <a:r>
              <a:rPr lang="ru-RU" dirty="0"/>
              <a:t>, а разом </a:t>
            </a:r>
            <a:r>
              <a:rPr lang="ru-RU" dirty="0" err="1"/>
              <a:t>із</a:t>
            </a:r>
            <a:r>
              <a:rPr lang="ru-RU" dirty="0"/>
              <a:t> ними </a:t>
            </a:r>
            <a:r>
              <a:rPr lang="ru-RU" dirty="0" err="1"/>
              <a:t>з’явився</a:t>
            </a:r>
            <a:r>
              <a:rPr lang="ru-RU" dirty="0"/>
              <a:t> і Кубок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. У 1888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збірна</a:t>
            </a:r>
            <a:r>
              <a:rPr lang="ru-RU" dirty="0"/>
              <a:t> </a:t>
            </a:r>
            <a:r>
              <a:rPr lang="ru-RU" dirty="0" err="1"/>
              <a:t>Британських</a:t>
            </a:r>
            <a:r>
              <a:rPr lang="ru-RU" dirty="0"/>
              <a:t> </a:t>
            </a:r>
            <a:r>
              <a:rPr lang="ru-RU" dirty="0" err="1"/>
              <a:t>островів</a:t>
            </a:r>
            <a:r>
              <a:rPr lang="ru-RU" dirty="0"/>
              <a:t> </a:t>
            </a:r>
            <a:r>
              <a:rPr lang="ru-RU" dirty="0" err="1"/>
              <a:t>відвідала</a:t>
            </a:r>
            <a:r>
              <a:rPr lang="ru-RU" dirty="0"/>
              <a:t> </a:t>
            </a:r>
            <a:r>
              <a:rPr lang="ru-RU" dirty="0" err="1"/>
              <a:t>Австралію</a:t>
            </a:r>
            <a:r>
              <a:rPr lang="ru-RU" dirty="0"/>
              <a:t> та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Зеландію</a:t>
            </a:r>
            <a:r>
              <a:rPr lang="ru-RU" dirty="0"/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/>
              <a:t>У 1886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створено </a:t>
            </a:r>
            <a:r>
              <a:rPr lang="ru-RU" dirty="0" err="1"/>
              <a:t>Міжнародну</a:t>
            </a:r>
            <a:r>
              <a:rPr lang="ru-RU" dirty="0"/>
              <a:t> раду </a:t>
            </a:r>
            <a:r>
              <a:rPr lang="ru-RU" dirty="0" err="1"/>
              <a:t>регбі</a:t>
            </a:r>
            <a:r>
              <a:rPr lang="ru-RU" dirty="0"/>
              <a:t> (англ. </a:t>
            </a:r>
            <a:r>
              <a:rPr lang="en-US" dirty="0"/>
              <a:t>International Rugby Board, IRB), </a:t>
            </a:r>
            <a:r>
              <a:rPr lang="ru-RU" dirty="0"/>
              <a:t>яка стала </a:t>
            </a:r>
            <a:r>
              <a:rPr lang="ru-RU" dirty="0" err="1"/>
              <a:t>по-справжньому</a:t>
            </a:r>
            <a:r>
              <a:rPr lang="ru-RU" dirty="0"/>
              <a:t> глобальною </a:t>
            </a:r>
            <a:r>
              <a:rPr lang="ru-RU" dirty="0" err="1"/>
              <a:t>лише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20 </a:t>
            </a:r>
            <a:r>
              <a:rPr lang="ru-RU" dirty="0" err="1"/>
              <a:t>століття</a:t>
            </a:r>
            <a:r>
              <a:rPr lang="ru-RU" dirty="0"/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/>
              <a:t>З 1905 року </a:t>
            </a:r>
            <a:r>
              <a:rPr lang="ru-RU" dirty="0" err="1"/>
              <a:t>було</a:t>
            </a:r>
            <a:r>
              <a:rPr lang="ru-RU" dirty="0"/>
              <a:t> проведено низку турне </a:t>
            </a:r>
            <a:r>
              <a:rPr lang="ru-RU" dirty="0" err="1"/>
              <a:t>найсильнішими</a:t>
            </a:r>
            <a:r>
              <a:rPr lang="ru-RU" dirty="0"/>
              <a:t> </a:t>
            </a:r>
            <a:r>
              <a:rPr lang="ru-RU" dirty="0" err="1"/>
              <a:t>збірними</a:t>
            </a:r>
            <a:r>
              <a:rPr lang="ru-RU" dirty="0"/>
              <a:t> з </a:t>
            </a:r>
            <a:r>
              <a:rPr lang="ru-RU" dirty="0" err="1"/>
              <a:t>регбі</a:t>
            </a:r>
            <a:r>
              <a:rPr lang="ru-RU" dirty="0"/>
              <a:t> до США та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/>
              <a:t>З 1987 року </a:t>
            </a:r>
            <a:r>
              <a:rPr lang="ru-RU" dirty="0" err="1"/>
              <a:t>стартували</a:t>
            </a:r>
            <a:r>
              <a:rPr lang="ru-RU" dirty="0"/>
              <a:t> </a:t>
            </a:r>
            <a:r>
              <a:rPr lang="ru-RU" dirty="0" err="1"/>
              <a:t>розіграші</a:t>
            </a:r>
            <a:r>
              <a:rPr lang="ru-RU" dirty="0"/>
              <a:t> </a:t>
            </a:r>
            <a:r>
              <a:rPr lang="ru-RU" dirty="0" err="1"/>
              <a:t>Чемпіонатів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з </a:t>
            </a:r>
            <a:r>
              <a:rPr lang="ru-RU" dirty="0" err="1"/>
              <a:t>регбі</a:t>
            </a:r>
            <a:r>
              <a:rPr lang="ru-RU" dirty="0"/>
              <a:t>, і </a:t>
            </a:r>
            <a:r>
              <a:rPr lang="ru-RU" dirty="0" err="1"/>
              <a:t>географія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розширилася</a:t>
            </a:r>
            <a:r>
              <a:rPr lang="ru-RU" dirty="0"/>
              <a:t>. 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812071" y="188640"/>
            <a:ext cx="5338936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u="sng" dirty="0">
                <a:solidFill>
                  <a:schemeClr val="tx1"/>
                </a:solidFill>
              </a:rPr>
              <a:t>Історія виникнення </a:t>
            </a:r>
            <a:endParaRPr lang="ru-RU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3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539552" y="248980"/>
            <a:ext cx="5400600" cy="648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5688632" cy="120613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uk-UA" sz="1600" b="1" u="sng" dirty="0"/>
              <a:t>Учасники</a:t>
            </a:r>
            <a:r>
              <a:rPr lang="uk-UA" sz="1600" u="sng" dirty="0"/>
              <a:t>:</a:t>
            </a:r>
            <a:r>
              <a:rPr lang="uk-UA" sz="1600" dirty="0"/>
              <a:t> грають дві команди. Безконтактний регбі чудово підходить  як для хлопців, так і для дівчат. Можна проводити змагання 5 на 5 учасників , 7 на 7 чи, навіть, 15 на 15.</a:t>
            </a:r>
            <a:endParaRPr lang="uk-UA" sz="1800" dirty="0"/>
          </a:p>
          <a:p>
            <a:pPr marL="0" indent="0" algn="just" fontAlgn="base">
              <a:buNone/>
            </a:pPr>
            <a:endParaRPr lang="ru-RU" sz="1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399990"/>
            <a:ext cx="4608512" cy="34605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tx1"/>
                </a:solidFill>
              </a:rPr>
              <a:t>Особливості  Регбі-5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4024054"/>
            <a:ext cx="8424936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fontAlgn="base"/>
            <a:r>
              <a:rPr lang="uk-UA" sz="1600" b="1" u="sng" dirty="0"/>
              <a:t>Короткі правила</a:t>
            </a:r>
            <a:r>
              <a:rPr lang="uk-UA" sz="1600" dirty="0"/>
              <a:t>: правила гри у регбі-5 такі ж, як у класичному регбі.</a:t>
            </a:r>
          </a:p>
          <a:p>
            <a:pPr algn="just" fontAlgn="base"/>
            <a:r>
              <a:rPr lang="uk-UA" sz="1600" dirty="0"/>
              <a:t>Мета команди – приземлити </a:t>
            </a:r>
            <a:r>
              <a:rPr lang="ru-RU" sz="1600" dirty="0" err="1"/>
              <a:t>м’яч</a:t>
            </a:r>
            <a:r>
              <a:rPr lang="ru-RU" sz="1600" dirty="0"/>
              <a:t> у </a:t>
            </a:r>
            <a:r>
              <a:rPr lang="ru-RU" sz="1600" dirty="0" err="1"/>
              <a:t>зоні</a:t>
            </a:r>
            <a:r>
              <a:rPr lang="ru-RU" sz="1600" dirty="0"/>
              <a:t> </a:t>
            </a:r>
            <a:r>
              <a:rPr lang="ru-RU" sz="1600" dirty="0" err="1"/>
              <a:t>суперника</a:t>
            </a:r>
            <a:r>
              <a:rPr lang="ru-RU" sz="1600" dirty="0"/>
              <a:t>. Або </a:t>
            </a:r>
            <a:r>
              <a:rPr lang="ru-RU" sz="1600" dirty="0" err="1"/>
              <a:t>забити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ногою над перекладиною </a:t>
            </a:r>
            <a:r>
              <a:rPr lang="ru-RU" sz="1600" dirty="0" err="1"/>
              <a:t>воріт</a:t>
            </a:r>
            <a:r>
              <a:rPr lang="ru-RU" sz="1600" dirty="0"/>
              <a:t> у тих межах,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позначають</a:t>
            </a:r>
            <a:r>
              <a:rPr lang="ru-RU" sz="1600" dirty="0"/>
              <a:t> 2 </a:t>
            </a:r>
            <a:r>
              <a:rPr lang="ru-RU" sz="1600" dirty="0" err="1"/>
              <a:t>стіки</a:t>
            </a:r>
            <a:r>
              <a:rPr lang="ru-RU" sz="1600" dirty="0"/>
              <a:t>.</a:t>
            </a:r>
          </a:p>
          <a:p>
            <a:pPr algn="just" fontAlgn="base"/>
            <a:r>
              <a:rPr lang="uk-UA" sz="1600" dirty="0"/>
              <a:t>У кожного гравця є пояс, у якому на липучках із двох боків закріплені стрічки.  Довжина стрічок 30-40 см. У двох команд стрічки мають бути різного кольору.</a:t>
            </a:r>
          </a:p>
          <a:p>
            <a:pPr algn="just" fontAlgn="base"/>
            <a:r>
              <a:rPr lang="uk-UA" sz="1600" dirty="0"/>
              <a:t>Щоб забрати </a:t>
            </a:r>
            <a:r>
              <a:rPr lang="ru-RU" sz="1600" dirty="0" err="1"/>
              <a:t>м’яч</a:t>
            </a:r>
            <a:r>
              <a:rPr lang="ru-RU" sz="1600" dirty="0"/>
              <a:t>, треба </a:t>
            </a:r>
            <a:r>
              <a:rPr lang="ru-RU" sz="1600" dirty="0" err="1"/>
              <a:t>зірвати</a:t>
            </a:r>
            <a:r>
              <a:rPr lang="ru-RU" sz="1600" dirty="0"/>
              <a:t> </a:t>
            </a:r>
            <a:r>
              <a:rPr lang="ru-RU" sz="1600" dirty="0" err="1"/>
              <a:t>стрічку</a:t>
            </a:r>
            <a:r>
              <a:rPr lang="ru-RU" sz="1600" dirty="0"/>
              <a:t> та </a:t>
            </a:r>
            <a:r>
              <a:rPr lang="ru-RU" sz="1600" dirty="0" err="1"/>
              <a:t>підняти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вгору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і є в </a:t>
            </a:r>
            <a:r>
              <a:rPr lang="ru-RU" sz="1600" dirty="0" err="1"/>
              <a:t>регбі</a:t>
            </a:r>
            <a:r>
              <a:rPr lang="ru-RU" sz="1600" dirty="0"/>
              <a:t> «атака». </a:t>
            </a:r>
            <a:r>
              <a:rPr lang="uk-UA" sz="1600" dirty="0"/>
              <a:t>Після того, як стрічку </a:t>
            </a:r>
            <a:r>
              <a:rPr lang="uk-UA" sz="1600" dirty="0" err="1"/>
              <a:t>піднято</a:t>
            </a:r>
            <a:r>
              <a:rPr lang="uk-UA" sz="1600" dirty="0"/>
              <a:t>, </a:t>
            </a:r>
            <a:r>
              <a:rPr lang="ru-RU" sz="1600" dirty="0" err="1"/>
              <a:t>м’яч</a:t>
            </a:r>
            <a:r>
              <a:rPr lang="ru-RU" sz="1600" dirty="0"/>
              <a:t> переходить до </a:t>
            </a:r>
            <a:r>
              <a:rPr lang="ru-RU" sz="1600" dirty="0" err="1"/>
              <a:t>іншої</a:t>
            </a:r>
            <a:r>
              <a:rPr lang="ru-RU" sz="1600" dirty="0"/>
              <a:t> </a:t>
            </a:r>
            <a:r>
              <a:rPr lang="ru-RU" sz="1600" dirty="0" err="1"/>
              <a:t>команди</a:t>
            </a:r>
            <a:r>
              <a:rPr lang="ru-RU" sz="1600" dirty="0"/>
              <a:t>. </a:t>
            </a:r>
          </a:p>
          <a:p>
            <a:pPr algn="just" fontAlgn="base"/>
            <a:r>
              <a:rPr lang="uk-UA" sz="1600" dirty="0"/>
              <a:t>Фізично забирати </a:t>
            </a:r>
            <a:r>
              <a:rPr lang="ru-RU" sz="1600" dirty="0" err="1"/>
              <a:t>м’яч</a:t>
            </a:r>
            <a:r>
              <a:rPr lang="ru-RU" sz="1600" dirty="0"/>
              <a:t> у </a:t>
            </a:r>
            <a:r>
              <a:rPr lang="ru-RU" sz="1600" dirty="0" err="1"/>
              <a:t>суперника</a:t>
            </a:r>
            <a:r>
              <a:rPr lang="ru-RU" sz="1600" dirty="0"/>
              <a:t> не </a:t>
            </a:r>
            <a:r>
              <a:rPr lang="ru-RU" sz="1600" dirty="0" err="1"/>
              <a:t>можна</a:t>
            </a:r>
            <a:r>
              <a:rPr lang="ru-RU" sz="1600" dirty="0"/>
              <a:t>. </a:t>
            </a:r>
            <a:r>
              <a:rPr lang="ru-RU" sz="1600" dirty="0" err="1"/>
              <a:t>Бити</a:t>
            </a:r>
            <a:r>
              <a:rPr lang="ru-RU" sz="1600" dirty="0"/>
              <a:t>, </a:t>
            </a:r>
            <a:r>
              <a:rPr lang="ru-RU" sz="1600" dirty="0" err="1"/>
              <a:t>штовхати</a:t>
            </a:r>
            <a:r>
              <a:rPr lang="ru-RU" sz="1600" dirty="0"/>
              <a:t>, </a:t>
            </a:r>
            <a:r>
              <a:rPr lang="ru-RU" sz="1600" dirty="0" err="1"/>
              <a:t>торкатись</a:t>
            </a:r>
            <a:r>
              <a:rPr lang="ru-RU" sz="1600" dirty="0"/>
              <a:t> </a:t>
            </a:r>
            <a:r>
              <a:rPr lang="ru-RU" sz="1600" dirty="0" err="1"/>
              <a:t>гравців</a:t>
            </a:r>
            <a:r>
              <a:rPr lang="ru-RU" sz="1600" dirty="0"/>
              <a:t> </a:t>
            </a:r>
            <a:r>
              <a:rPr lang="ru-RU" sz="1600" dirty="0" err="1"/>
              <a:t>теж</a:t>
            </a:r>
            <a:r>
              <a:rPr lang="ru-RU" sz="1600" dirty="0"/>
              <a:t> заборонено.</a:t>
            </a:r>
          </a:p>
          <a:p>
            <a:endParaRPr lang="ru-RU" dirty="0"/>
          </a:p>
        </p:txBody>
      </p:sp>
      <p:pic>
        <p:nvPicPr>
          <p:cNvPr id="5121" name="Picture 1" descr="C:\Users\Admin\Desktop\th_Regbi1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203" y="248980"/>
            <a:ext cx="2470246" cy="18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5290" y="2276872"/>
            <a:ext cx="842116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uk-UA" sz="1600" b="1" u="sng" dirty="0"/>
              <a:t> Місце  гри та інвентар</a:t>
            </a:r>
            <a:r>
              <a:rPr lang="uk-UA" sz="1600" b="1" dirty="0"/>
              <a:t> </a:t>
            </a:r>
            <a:r>
              <a:rPr lang="uk-UA" sz="1600" dirty="0"/>
              <a:t>: зал і вулиця однаково добре підходять для гри в шкільний регбі. Можна грати і на траві і на піску. Також потрібен спеціальний </a:t>
            </a:r>
            <a:r>
              <a:rPr lang="ru-RU" sz="1600" dirty="0" err="1"/>
              <a:t>м’яч</a:t>
            </a:r>
            <a:r>
              <a:rPr lang="ru-RU" sz="1600" dirty="0"/>
              <a:t> для </a:t>
            </a:r>
            <a:r>
              <a:rPr lang="ru-RU" sz="1600" dirty="0" err="1"/>
              <a:t>регбі</a:t>
            </a:r>
            <a:r>
              <a:rPr lang="ru-RU" sz="1600" dirty="0"/>
              <a:t>  </a:t>
            </a:r>
            <a:r>
              <a:rPr lang="ru-RU" sz="1600" i="1" dirty="0"/>
              <a:t>(</a:t>
            </a:r>
            <a:r>
              <a:rPr lang="ru-RU" sz="1600" i="1" dirty="0" err="1"/>
              <a:t>що</a:t>
            </a:r>
            <a:r>
              <a:rPr lang="ru-RU" sz="1600" i="1" dirty="0"/>
              <a:t> </a:t>
            </a:r>
            <a:r>
              <a:rPr lang="ru-RU" sz="1600" i="1" dirty="0" err="1"/>
              <a:t>має</a:t>
            </a:r>
            <a:r>
              <a:rPr lang="ru-RU" sz="1600" i="1" dirty="0"/>
              <a:t> форму </a:t>
            </a:r>
            <a:r>
              <a:rPr lang="ru-RU" sz="1600" i="1" dirty="0" err="1"/>
              <a:t>витягнутого</a:t>
            </a:r>
            <a:r>
              <a:rPr lang="ru-RU" sz="1600" i="1" dirty="0"/>
              <a:t> </a:t>
            </a:r>
            <a:r>
              <a:rPr lang="ru-RU" sz="1600" i="1" dirty="0" err="1"/>
              <a:t>еліпсоїда</a:t>
            </a:r>
            <a:r>
              <a:rPr lang="ru-RU" sz="1600" i="1" dirty="0"/>
              <a:t> та </a:t>
            </a:r>
            <a:r>
              <a:rPr lang="ru-RU" sz="1600" i="1" dirty="0" err="1"/>
              <a:t>виготовляється</a:t>
            </a:r>
            <a:r>
              <a:rPr lang="ru-RU" sz="1600" i="1" dirty="0"/>
              <a:t> </a:t>
            </a:r>
            <a:r>
              <a:rPr lang="ru-RU" sz="1600" i="1" dirty="0" err="1"/>
              <a:t>зі</a:t>
            </a:r>
            <a:r>
              <a:rPr lang="ru-RU" sz="1600" i="1" dirty="0"/>
              <a:t> </a:t>
            </a:r>
            <a:r>
              <a:rPr lang="ru-RU" sz="1600" i="1" dirty="0" err="1"/>
              <a:t>шкіри</a:t>
            </a:r>
            <a:r>
              <a:rPr lang="ru-RU" sz="1600" i="1" dirty="0"/>
              <a:t> </a:t>
            </a:r>
            <a:r>
              <a:rPr lang="ru-RU" sz="1600" i="1" dirty="0" err="1"/>
              <a:t>або</a:t>
            </a:r>
            <a:r>
              <a:rPr lang="ru-RU" sz="1600" i="1" dirty="0"/>
              <a:t> </a:t>
            </a:r>
            <a:r>
              <a:rPr lang="ru-RU" sz="1600" i="1" dirty="0" err="1"/>
              <a:t>синтетичних</a:t>
            </a:r>
            <a:r>
              <a:rPr lang="ru-RU" sz="1600" i="1" dirty="0"/>
              <a:t> </a:t>
            </a:r>
            <a:r>
              <a:rPr lang="ru-RU" sz="1600" i="1" dirty="0" err="1"/>
              <a:t>матеріалів</a:t>
            </a:r>
            <a:r>
              <a:rPr lang="ru-RU" sz="1600" dirty="0"/>
              <a:t>), і </a:t>
            </a:r>
            <a:r>
              <a:rPr lang="ru-RU" sz="1600" dirty="0" err="1"/>
              <a:t>захисне</a:t>
            </a:r>
            <a:r>
              <a:rPr lang="ru-RU" sz="1600" dirty="0"/>
              <a:t> </a:t>
            </a:r>
            <a:r>
              <a:rPr lang="ru-RU" sz="1600" dirty="0" err="1"/>
              <a:t>спорядження</a:t>
            </a:r>
            <a:r>
              <a:rPr lang="ru-RU" sz="1600" dirty="0"/>
              <a:t> для </a:t>
            </a:r>
            <a:r>
              <a:rPr lang="ru-RU" sz="1600" dirty="0" err="1"/>
              <a:t>школярів</a:t>
            </a:r>
            <a:r>
              <a:rPr lang="ru-RU" sz="1600" dirty="0"/>
              <a:t> </a:t>
            </a:r>
            <a:r>
              <a:rPr lang="ru-RU" sz="1600" i="1" dirty="0"/>
              <a:t>(</a:t>
            </a:r>
            <a:r>
              <a:rPr lang="ru-RU" sz="1600" i="1" dirty="0" err="1"/>
              <a:t>наколінники</a:t>
            </a:r>
            <a:r>
              <a:rPr lang="ru-RU" sz="1600" i="1" dirty="0"/>
              <a:t>, </a:t>
            </a:r>
            <a:r>
              <a:rPr lang="ru-RU" sz="1600" i="1" dirty="0" err="1"/>
              <a:t>налокітники</a:t>
            </a:r>
            <a:r>
              <a:rPr lang="ru-RU" sz="1600" i="1" dirty="0"/>
              <a:t>, рукавички без </a:t>
            </a:r>
            <a:r>
              <a:rPr lang="ru-RU" sz="1600" i="1" dirty="0" err="1"/>
              <a:t>пальців</a:t>
            </a:r>
            <a:r>
              <a:rPr lang="ru-RU" sz="1600" i="1" dirty="0"/>
              <a:t>, щитки для </a:t>
            </a:r>
            <a:r>
              <a:rPr lang="ru-RU" sz="1600" i="1" dirty="0" err="1"/>
              <a:t>гомілки</a:t>
            </a:r>
            <a:r>
              <a:rPr lang="ru-RU" sz="1600" i="1" dirty="0"/>
              <a:t>, прокладки для </a:t>
            </a:r>
            <a:r>
              <a:rPr lang="ru-RU" sz="1600" i="1" dirty="0" err="1"/>
              <a:t>плечей</a:t>
            </a:r>
            <a:r>
              <a:rPr lang="ru-RU" sz="1600" i="1" dirty="0"/>
              <a:t>, капа, </a:t>
            </a:r>
            <a:r>
              <a:rPr lang="ru-RU" sz="1600" i="1" dirty="0" err="1"/>
              <a:t>шолом</a:t>
            </a:r>
            <a:r>
              <a:rPr lang="ru-RU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0340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>
          <a:xfrm>
            <a:off x="284248" y="581782"/>
            <a:ext cx="8176184" cy="13350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3530" y="188640"/>
            <a:ext cx="5616624" cy="346050"/>
          </a:xfrm>
        </p:spPr>
        <p:txBody>
          <a:bodyPr>
            <a:normAutofit fontScale="90000"/>
          </a:bodyPr>
          <a:lstStyle/>
          <a:p>
            <a:r>
              <a:rPr lang="uk-UA" b="1" u="sng" dirty="0">
                <a:solidFill>
                  <a:schemeClr val="tx1"/>
                </a:solidFill>
              </a:rPr>
              <a:t>Стандартні положення регбі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57" y="710698"/>
            <a:ext cx="7472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err="1"/>
              <a:t>Регбі</a:t>
            </a:r>
            <a:r>
              <a:rPr lang="ru-RU" sz="1600" i="1" dirty="0"/>
              <a:t> </a:t>
            </a:r>
            <a:r>
              <a:rPr lang="ru-RU" sz="1600" i="1" dirty="0" err="1"/>
              <a:t>гра</a:t>
            </a:r>
            <a:r>
              <a:rPr lang="ru-RU" sz="1600" i="1" dirty="0"/>
              <a:t>, в </a:t>
            </a:r>
            <a:r>
              <a:rPr lang="ru-RU" sz="1600" i="1" dirty="0" err="1"/>
              <a:t>якій</a:t>
            </a:r>
            <a:r>
              <a:rPr lang="ru-RU" sz="1600" i="1" dirty="0"/>
              <a:t> </a:t>
            </a:r>
            <a:r>
              <a:rPr lang="ru-RU" sz="1600" i="1" dirty="0" err="1"/>
              <a:t>між</a:t>
            </a:r>
            <a:r>
              <a:rPr lang="ru-RU" sz="1600" i="1" dirty="0"/>
              <a:t> </a:t>
            </a:r>
            <a:r>
              <a:rPr lang="ru-RU" sz="1600" i="1" dirty="0" err="1"/>
              <a:t>гравцями</a:t>
            </a:r>
            <a:r>
              <a:rPr lang="ru-RU" sz="1600" i="1" dirty="0"/>
              <a:t> команд-</a:t>
            </a:r>
            <a:r>
              <a:rPr lang="ru-RU" sz="1600" i="1" dirty="0" err="1"/>
              <a:t>супротивників</a:t>
            </a:r>
            <a:r>
              <a:rPr lang="ru-RU" sz="1600" i="1" dirty="0"/>
              <a:t> </a:t>
            </a:r>
            <a:r>
              <a:rPr lang="ru-RU" sz="1600" i="1" dirty="0" err="1"/>
              <a:t>доволі</a:t>
            </a:r>
            <a:r>
              <a:rPr lang="ru-RU" sz="1600" i="1" dirty="0"/>
              <a:t> часто </a:t>
            </a:r>
            <a:r>
              <a:rPr lang="ru-RU" sz="1600" i="1" dirty="0" err="1"/>
              <a:t>відбувається</a:t>
            </a:r>
            <a:r>
              <a:rPr lang="ru-RU" sz="1600" i="1" dirty="0"/>
              <a:t> </a:t>
            </a:r>
            <a:r>
              <a:rPr lang="ru-RU" sz="1600" i="1" dirty="0" err="1"/>
              <a:t>фізичний</a:t>
            </a:r>
            <a:r>
              <a:rPr lang="ru-RU" sz="1600" i="1" dirty="0"/>
              <a:t> контакт, в </a:t>
            </a:r>
            <a:r>
              <a:rPr lang="ru-RU" sz="1600" i="1" dirty="0" err="1"/>
              <a:t>якому</a:t>
            </a:r>
            <a:r>
              <a:rPr lang="ru-RU" sz="1600" i="1" dirty="0"/>
              <a:t> задача </a:t>
            </a:r>
            <a:r>
              <a:rPr lang="ru-RU" sz="1600" i="1" dirty="0" err="1"/>
              <a:t>гравців</a:t>
            </a:r>
            <a:r>
              <a:rPr lang="ru-RU" sz="1600" i="1" dirty="0"/>
              <a:t> </a:t>
            </a:r>
            <a:r>
              <a:rPr lang="ru-RU" sz="1600" i="1" dirty="0" err="1"/>
              <a:t>полягає</a:t>
            </a:r>
            <a:r>
              <a:rPr lang="ru-RU" sz="1600" i="1" dirty="0"/>
              <a:t> в тому, </a:t>
            </a:r>
            <a:r>
              <a:rPr lang="ru-RU" sz="1600" i="1" dirty="0" err="1"/>
              <a:t>щоб</a:t>
            </a:r>
            <a:r>
              <a:rPr lang="ru-RU" sz="1600" i="1" dirty="0"/>
              <a:t> </a:t>
            </a:r>
            <a:r>
              <a:rPr lang="ru-RU" sz="1600" i="1" dirty="0" err="1"/>
              <a:t>відтіснити</a:t>
            </a:r>
            <a:r>
              <a:rPr lang="ru-RU" sz="1600" i="1" dirty="0"/>
              <a:t> </a:t>
            </a:r>
            <a:r>
              <a:rPr lang="ru-RU" sz="1600" i="1" dirty="0" err="1"/>
              <a:t>гравців</a:t>
            </a:r>
            <a:r>
              <a:rPr lang="ru-RU" sz="1600" i="1" dirty="0"/>
              <a:t> </a:t>
            </a:r>
            <a:r>
              <a:rPr lang="ru-RU" sz="1600" i="1" dirty="0" err="1"/>
              <a:t>іншої</a:t>
            </a:r>
            <a:r>
              <a:rPr lang="ru-RU" sz="1600" i="1" dirty="0"/>
              <a:t> </a:t>
            </a:r>
            <a:r>
              <a:rPr lang="ru-RU" sz="1600" i="1" dirty="0" err="1"/>
              <a:t>команди</a:t>
            </a:r>
            <a:r>
              <a:rPr lang="ru-RU" sz="1600" i="1" dirty="0"/>
              <a:t> </a:t>
            </a:r>
            <a:r>
              <a:rPr lang="ru-RU" sz="1600" i="1" dirty="0" err="1"/>
              <a:t>від</a:t>
            </a:r>
            <a:r>
              <a:rPr lang="ru-RU" sz="1600" i="1" dirty="0"/>
              <a:t> </a:t>
            </a:r>
            <a:r>
              <a:rPr lang="ru-RU" sz="1600" i="1" dirty="0" err="1"/>
              <a:t>м'яча</a:t>
            </a:r>
            <a:r>
              <a:rPr lang="ru-RU" sz="1600" i="1" dirty="0"/>
              <a:t>. </a:t>
            </a:r>
            <a:r>
              <a:rPr lang="ru-RU" sz="1600" i="1" dirty="0" err="1"/>
              <a:t>Ці</a:t>
            </a:r>
            <a:r>
              <a:rPr lang="ru-RU" sz="1600" i="1" dirty="0"/>
              <a:t> </a:t>
            </a:r>
            <a:r>
              <a:rPr lang="ru-RU" sz="1600" i="1" dirty="0" err="1"/>
              <a:t>ситуації</a:t>
            </a:r>
            <a:r>
              <a:rPr lang="ru-RU" sz="1600" i="1" dirty="0"/>
              <a:t> </a:t>
            </a:r>
            <a:r>
              <a:rPr lang="ru-RU" sz="1600" i="1" dirty="0" err="1"/>
              <a:t>називаються</a:t>
            </a:r>
            <a:r>
              <a:rPr lang="ru-RU" sz="1600" i="1" dirty="0"/>
              <a:t> </a:t>
            </a:r>
            <a:r>
              <a:rPr lang="ru-RU" sz="1600" i="1" dirty="0" err="1"/>
              <a:t>сутичками</a:t>
            </a:r>
            <a:r>
              <a:rPr lang="ru-RU" sz="1600" i="1" dirty="0"/>
              <a:t>, раками і молами.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546" y="2060848"/>
            <a:ext cx="8320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err="1"/>
              <a:t>Сутичка</a:t>
            </a:r>
            <a:r>
              <a:rPr lang="ru-RU" sz="1600" dirty="0"/>
              <a:t> — Метою </a:t>
            </a:r>
            <a:r>
              <a:rPr lang="ru-RU" sz="1600" dirty="0" err="1"/>
              <a:t>сутички</a:t>
            </a:r>
            <a:r>
              <a:rPr lang="ru-RU" sz="1600" dirty="0"/>
              <a:t> є </a:t>
            </a:r>
            <a:r>
              <a:rPr lang="ru-RU" sz="1600" dirty="0" err="1"/>
              <a:t>відновлення</a:t>
            </a:r>
            <a:r>
              <a:rPr lang="ru-RU" sz="1600" dirty="0"/>
              <a:t> </a:t>
            </a:r>
            <a:r>
              <a:rPr lang="ru-RU" sz="1600" dirty="0" err="1"/>
              <a:t>гри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незначного</a:t>
            </a:r>
            <a:r>
              <a:rPr lang="ru-RU" sz="1600" dirty="0"/>
              <a:t> </a:t>
            </a:r>
            <a:r>
              <a:rPr lang="ru-RU" sz="1600" dirty="0" err="1"/>
              <a:t>порушення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зупинки</a:t>
            </a:r>
            <a:r>
              <a:rPr lang="ru-RU" sz="1600" dirty="0"/>
              <a:t> </a:t>
            </a:r>
            <a:r>
              <a:rPr lang="ru-RU" sz="1600" dirty="0" err="1"/>
              <a:t>гри</a:t>
            </a:r>
            <a:r>
              <a:rPr lang="ru-RU" sz="1600" dirty="0"/>
              <a:t>. У </a:t>
            </a:r>
            <a:r>
              <a:rPr lang="ru-RU" sz="1600" dirty="0" err="1"/>
              <a:t>сутичці</a:t>
            </a:r>
            <a:r>
              <a:rPr lang="ru-RU" sz="1600" dirty="0"/>
              <a:t> </a:t>
            </a:r>
            <a:r>
              <a:rPr lang="ru-RU" sz="1600" dirty="0" err="1"/>
              <a:t>беруть</a:t>
            </a:r>
            <a:r>
              <a:rPr lang="ru-RU" sz="1600" dirty="0"/>
              <a:t> участь по </a:t>
            </a:r>
            <a:r>
              <a:rPr lang="ru-RU" sz="1600" dirty="0" err="1"/>
              <a:t>вісім</a:t>
            </a:r>
            <a:r>
              <a:rPr lang="ru-RU" sz="1600" dirty="0"/>
              <a:t> </a:t>
            </a:r>
            <a:r>
              <a:rPr lang="ru-RU" sz="1600" dirty="0" err="1"/>
              <a:t>гравців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кожної</a:t>
            </a:r>
            <a:r>
              <a:rPr lang="ru-RU" sz="1600" dirty="0"/>
              <a:t> </a:t>
            </a:r>
            <a:r>
              <a:rPr lang="ru-RU" sz="1600" dirty="0" err="1"/>
              <a:t>команди</a:t>
            </a:r>
            <a:r>
              <a:rPr lang="ru-RU" sz="1600" dirty="0"/>
              <a:t>, </a:t>
            </a:r>
            <a:r>
              <a:rPr lang="ru-RU" sz="1600" dirty="0" err="1"/>
              <a:t>гравці</a:t>
            </a:r>
            <a:r>
              <a:rPr lang="ru-RU" sz="1600" dirty="0"/>
              <a:t> </a:t>
            </a:r>
            <a:r>
              <a:rPr lang="ru-RU" sz="1600" dirty="0" err="1"/>
              <a:t>охоплюють</a:t>
            </a:r>
            <a:r>
              <a:rPr lang="ru-RU" sz="1600" dirty="0"/>
              <a:t> один одного руками, </a:t>
            </a:r>
            <a:r>
              <a:rPr lang="ru-RU" sz="1600" dirty="0" err="1"/>
              <a:t>шикуються</a:t>
            </a:r>
            <a:r>
              <a:rPr lang="ru-RU" sz="1600" dirty="0"/>
              <a:t> в три </a:t>
            </a:r>
            <a:r>
              <a:rPr lang="ru-RU" sz="1600" dirty="0" err="1"/>
              <a:t>лінії</a:t>
            </a:r>
            <a:r>
              <a:rPr lang="ru-RU" sz="1600" dirty="0"/>
              <a:t> та </a:t>
            </a:r>
            <a:r>
              <a:rPr lang="ru-RU" sz="1600" dirty="0" err="1"/>
              <a:t>замикаються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суперниками</a:t>
            </a:r>
            <a:r>
              <a:rPr lang="ru-RU" sz="1600" dirty="0"/>
              <a:t>. </a:t>
            </a:r>
          </a:p>
        </p:txBody>
      </p:sp>
      <p:pic>
        <p:nvPicPr>
          <p:cNvPr id="4" name="Picture 2" descr="сутичка у регбі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876020" cy="304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3060" y="3284984"/>
            <a:ext cx="45531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/>
              <a:t>Рак</a:t>
            </a:r>
            <a:r>
              <a:rPr lang="ru-RU" sz="1600" dirty="0"/>
              <a:t> (англ. </a:t>
            </a:r>
            <a:r>
              <a:rPr lang="en-US" sz="1600" dirty="0"/>
              <a:t>ruck), </a:t>
            </a:r>
            <a:r>
              <a:rPr lang="ru-RU" sz="1600" dirty="0" err="1"/>
              <a:t>утворюється</a:t>
            </a:r>
            <a:r>
              <a:rPr lang="ru-RU" sz="1600" dirty="0"/>
              <a:t> </a:t>
            </a:r>
            <a:r>
              <a:rPr lang="ru-RU" sz="1600" dirty="0" err="1"/>
              <a:t>стихійно</a:t>
            </a:r>
            <a:r>
              <a:rPr lang="ru-RU" sz="1600" dirty="0"/>
              <a:t>, коли </a:t>
            </a:r>
            <a:r>
              <a:rPr lang="ru-RU" sz="1600" dirty="0" err="1"/>
              <a:t>гравця</a:t>
            </a:r>
            <a:r>
              <a:rPr lang="ru-RU" sz="1600" dirty="0"/>
              <a:t> з </a:t>
            </a:r>
            <a:r>
              <a:rPr lang="ru-RU" sz="1600" dirty="0" err="1"/>
              <a:t>м'ячем</a:t>
            </a:r>
            <a:r>
              <a:rPr lang="ru-RU" sz="1600" dirty="0"/>
              <a:t> валять на землю. Упавши на землю, </a:t>
            </a:r>
            <a:r>
              <a:rPr lang="ru-RU" sz="1600" dirty="0" err="1"/>
              <a:t>він</a:t>
            </a:r>
            <a:r>
              <a:rPr lang="ru-RU" sz="1600" dirty="0"/>
              <a:t> повинен </a:t>
            </a:r>
            <a:r>
              <a:rPr lang="ru-RU" sz="1600" dirty="0" err="1"/>
              <a:t>випустити</a:t>
            </a:r>
            <a:r>
              <a:rPr lang="ru-RU" sz="1600" dirty="0"/>
              <a:t> </a:t>
            </a:r>
            <a:r>
              <a:rPr lang="ru-RU" sz="1600" dirty="0" err="1"/>
              <a:t>м'яч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рук, </a:t>
            </a:r>
            <a:r>
              <a:rPr lang="ru-RU" sz="1600" dirty="0" err="1"/>
              <a:t>однак</a:t>
            </a:r>
            <a:r>
              <a:rPr lang="ru-RU" sz="1600" dirty="0"/>
              <a:t> </a:t>
            </a:r>
            <a:r>
              <a:rPr lang="ru-RU" sz="1600" dirty="0" err="1"/>
              <a:t>робить</a:t>
            </a:r>
            <a:r>
              <a:rPr lang="ru-RU" sz="1600" dirty="0"/>
              <a:t> </a:t>
            </a:r>
            <a:r>
              <a:rPr lang="ru-RU" sz="1600" dirty="0" err="1"/>
              <a:t>це</a:t>
            </a:r>
            <a:r>
              <a:rPr lang="ru-RU" sz="1600" dirty="0"/>
              <a:t>, </a:t>
            </a:r>
            <a:r>
              <a:rPr lang="ru-RU" sz="1600" dirty="0" err="1"/>
              <a:t>зазвичай</a:t>
            </a:r>
            <a:r>
              <a:rPr lang="ru-RU" sz="1600" dirty="0"/>
              <a:t> </a:t>
            </a:r>
            <a:r>
              <a:rPr lang="ru-RU" sz="1600" dirty="0" err="1"/>
              <a:t>дещо</a:t>
            </a:r>
            <a:r>
              <a:rPr lang="ru-RU" sz="1600" dirty="0"/>
              <a:t> назад. Для того, </a:t>
            </a:r>
            <a:r>
              <a:rPr lang="ru-RU" sz="1600" dirty="0" err="1"/>
              <a:t>щоб</a:t>
            </a:r>
            <a:r>
              <a:rPr lang="ru-RU" sz="1600" dirty="0"/>
              <a:t> команда </a:t>
            </a:r>
            <a:r>
              <a:rPr lang="ru-RU" sz="1600" dirty="0" err="1"/>
              <a:t>зберегла</a:t>
            </a:r>
            <a:r>
              <a:rPr lang="ru-RU" sz="1600" dirty="0"/>
              <a:t> </a:t>
            </a:r>
            <a:r>
              <a:rPr lang="ru-RU" sz="1600" dirty="0" err="1"/>
              <a:t>м'яч</a:t>
            </a:r>
            <a:r>
              <a:rPr lang="ru-RU" sz="1600" dirty="0"/>
              <a:t> в </a:t>
            </a:r>
            <a:r>
              <a:rPr lang="ru-RU" sz="1600" dirty="0" err="1"/>
              <a:t>цей</a:t>
            </a:r>
            <a:r>
              <a:rPr lang="ru-RU" sz="1600" dirty="0"/>
              <a:t> момент, </a:t>
            </a:r>
            <a:r>
              <a:rPr lang="ru-RU" sz="1600" dirty="0" err="1"/>
              <a:t>партнери</a:t>
            </a:r>
            <a:r>
              <a:rPr lang="ru-RU" sz="1600" dirty="0"/>
              <a:t> </a:t>
            </a:r>
            <a:r>
              <a:rPr lang="ru-RU" sz="1600" dirty="0" err="1"/>
              <a:t>повинні</a:t>
            </a:r>
            <a:r>
              <a:rPr lang="ru-RU" sz="1600" dirty="0"/>
              <a:t> </a:t>
            </a:r>
            <a:r>
              <a:rPr lang="ru-RU" sz="1600" dirty="0" err="1"/>
              <a:t>вибудувати</a:t>
            </a:r>
            <a:r>
              <a:rPr lang="ru-RU" sz="1600" dirty="0"/>
              <a:t> </a:t>
            </a:r>
            <a:r>
              <a:rPr lang="ru-RU" sz="1600" dirty="0" err="1"/>
              <a:t>стіну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м'ячем</a:t>
            </a:r>
            <a:r>
              <a:rPr lang="ru-RU" sz="1600" dirty="0"/>
              <a:t> та супротивником. При </a:t>
            </a:r>
            <a:r>
              <a:rPr lang="ru-RU" sz="1600" dirty="0" err="1"/>
              <a:t>утворенні</a:t>
            </a:r>
            <a:r>
              <a:rPr lang="ru-RU" sz="1600" dirty="0"/>
              <a:t> раку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гравці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не </a:t>
            </a:r>
            <a:r>
              <a:rPr lang="ru-RU" sz="1600" dirty="0" err="1"/>
              <a:t>беруть</a:t>
            </a:r>
            <a:r>
              <a:rPr lang="ru-RU" sz="1600" dirty="0"/>
              <a:t> в </a:t>
            </a:r>
            <a:r>
              <a:rPr lang="ru-RU" sz="1600" dirty="0" err="1"/>
              <a:t>ньому</a:t>
            </a:r>
            <a:r>
              <a:rPr lang="ru-RU" sz="1600" dirty="0"/>
              <a:t> </a:t>
            </a:r>
            <a:r>
              <a:rPr lang="ru-RU" sz="1600" dirty="0" err="1"/>
              <a:t>участі</a:t>
            </a:r>
            <a:r>
              <a:rPr lang="ru-RU" sz="1600" dirty="0"/>
              <a:t>, </a:t>
            </a:r>
            <a:r>
              <a:rPr lang="ru-RU" sz="1600" dirty="0" err="1"/>
              <a:t>повинні</a:t>
            </a:r>
            <a:r>
              <a:rPr lang="ru-RU" sz="1600" dirty="0"/>
              <a:t> </a:t>
            </a:r>
            <a:r>
              <a:rPr lang="ru-RU" sz="1600" dirty="0" err="1"/>
              <a:t>вийти</a:t>
            </a:r>
            <a:r>
              <a:rPr lang="ru-RU" sz="1600" dirty="0"/>
              <a:t> з </a:t>
            </a:r>
            <a:r>
              <a:rPr lang="ru-RU" sz="1600" dirty="0" err="1"/>
              <a:t>положення</a:t>
            </a:r>
            <a:r>
              <a:rPr lang="ru-RU" sz="1600" dirty="0"/>
              <a:t> офсайду. </a:t>
            </a:r>
            <a:r>
              <a:rPr lang="ru-RU" sz="1600" dirty="0" err="1"/>
              <a:t>Гравці</a:t>
            </a:r>
            <a:r>
              <a:rPr lang="ru-RU" sz="1600" dirty="0"/>
              <a:t> в раку не </a:t>
            </a:r>
            <a:r>
              <a:rPr lang="ru-RU" sz="1600" dirty="0" err="1"/>
              <a:t>мають</a:t>
            </a:r>
            <a:r>
              <a:rPr lang="ru-RU" sz="1600" dirty="0"/>
              <a:t> права </a:t>
            </a:r>
            <a:r>
              <a:rPr lang="ru-RU" sz="1600" dirty="0" err="1"/>
              <a:t>торкатися</a:t>
            </a:r>
            <a:r>
              <a:rPr lang="ru-RU" sz="1600" dirty="0"/>
              <a:t> </a:t>
            </a:r>
            <a:r>
              <a:rPr lang="ru-RU" sz="1600" dirty="0" err="1"/>
              <a:t>м'яча</a:t>
            </a:r>
            <a:r>
              <a:rPr lang="ru-RU" sz="1600" dirty="0"/>
              <a:t> руками.</a:t>
            </a:r>
          </a:p>
        </p:txBody>
      </p:sp>
    </p:spTree>
    <p:extLst>
      <p:ext uri="{BB962C8B-B14F-4D97-AF65-F5344CB8AC3E}">
        <p14:creationId xmlns:p14="http://schemas.microsoft.com/office/powerpoint/2010/main" val="296021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3530" y="188640"/>
            <a:ext cx="5616624" cy="346050"/>
          </a:xfrm>
        </p:spPr>
        <p:txBody>
          <a:bodyPr>
            <a:normAutofit fontScale="90000"/>
          </a:bodyPr>
          <a:lstStyle/>
          <a:p>
            <a:r>
              <a:rPr lang="uk-UA" b="1" u="sng" dirty="0">
                <a:solidFill>
                  <a:schemeClr val="tx1"/>
                </a:solidFill>
              </a:rPr>
              <a:t>Стандартні положення регбі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3529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/>
              <a:t>Мол</a:t>
            </a:r>
            <a:r>
              <a:rPr lang="ru-RU" sz="1600" dirty="0"/>
              <a:t> - </a:t>
            </a:r>
            <a:r>
              <a:rPr lang="ru-RU" sz="1600" dirty="0" err="1"/>
              <a:t>виникає</a:t>
            </a:r>
            <a:r>
              <a:rPr lang="ru-RU" sz="1600" dirty="0"/>
              <a:t> </a:t>
            </a:r>
            <a:r>
              <a:rPr lang="ru-RU" sz="1600" dirty="0" err="1"/>
              <a:t>тоді</a:t>
            </a:r>
            <a:r>
              <a:rPr lang="ru-RU" sz="1600" dirty="0"/>
              <a:t>, коли </a:t>
            </a:r>
            <a:r>
              <a:rPr lang="ru-RU" sz="1600" dirty="0" err="1"/>
              <a:t>утворюється</a:t>
            </a:r>
            <a:r>
              <a:rPr lang="ru-RU" sz="1600" dirty="0"/>
              <a:t> контакт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гравцем</a:t>
            </a:r>
            <a:r>
              <a:rPr lang="ru-RU" sz="1600" dirty="0"/>
              <a:t> і </a:t>
            </a:r>
            <a:r>
              <a:rPr lang="ru-RU" sz="1600" dirty="0" err="1"/>
              <a:t>гравцем</a:t>
            </a:r>
            <a:r>
              <a:rPr lang="ru-RU" sz="1600" dirty="0"/>
              <a:t> супротивника, </a:t>
            </a:r>
            <a:r>
              <a:rPr lang="ru-RU" sz="1600" dirty="0" err="1"/>
              <a:t>однак</a:t>
            </a:r>
            <a:r>
              <a:rPr lang="ru-RU" sz="1600" dirty="0"/>
              <a:t> вони </a:t>
            </a:r>
            <a:r>
              <a:rPr lang="ru-RU" sz="1600" dirty="0" err="1"/>
              <a:t>обидва</a:t>
            </a:r>
            <a:r>
              <a:rPr lang="ru-RU" sz="1600" dirty="0"/>
              <a:t> стоять на ногах і </a:t>
            </a:r>
            <a:r>
              <a:rPr lang="ru-RU" sz="1600" dirty="0" err="1"/>
              <a:t>гравець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м'ячем</a:t>
            </a:r>
            <a:r>
              <a:rPr lang="ru-RU" sz="1600" dirty="0"/>
              <a:t> </a:t>
            </a:r>
            <a:r>
              <a:rPr lang="ru-RU" sz="1600" dirty="0" err="1"/>
              <a:t>продовжує</a:t>
            </a:r>
            <a:r>
              <a:rPr lang="ru-RU" sz="1600" dirty="0"/>
              <a:t> </a:t>
            </a:r>
            <a:r>
              <a:rPr lang="ru-RU" sz="1600" dirty="0" err="1"/>
              <a:t>просуватися</a:t>
            </a:r>
            <a:r>
              <a:rPr lang="ru-RU" sz="1600" dirty="0"/>
              <a:t> вперед, </a:t>
            </a:r>
            <a:r>
              <a:rPr lang="ru-RU" sz="1600" dirty="0" err="1"/>
              <a:t>давлячи</a:t>
            </a:r>
            <a:r>
              <a:rPr lang="ru-RU" sz="1600" dirty="0"/>
              <a:t> </a:t>
            </a:r>
            <a:r>
              <a:rPr lang="ru-RU" sz="1600" dirty="0" err="1"/>
              <a:t>своєю</a:t>
            </a:r>
            <a:r>
              <a:rPr lang="ru-RU" sz="1600" dirty="0"/>
              <a:t> </a:t>
            </a:r>
            <a:r>
              <a:rPr lang="ru-RU" sz="1600" dirty="0" err="1"/>
              <a:t>масою</a:t>
            </a:r>
            <a:r>
              <a:rPr lang="ru-RU" sz="1600" dirty="0"/>
              <a:t>. До молу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приєднуватися</a:t>
            </a:r>
            <a:r>
              <a:rPr lang="ru-RU" sz="1600" dirty="0"/>
              <a:t>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гравці</a:t>
            </a:r>
            <a:r>
              <a:rPr lang="ru-RU" sz="1600" dirty="0"/>
              <a:t>, але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ззаду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того </a:t>
            </a:r>
            <a:r>
              <a:rPr lang="ru-RU" sz="1600" dirty="0" err="1"/>
              <a:t>гравця</a:t>
            </a:r>
            <a:r>
              <a:rPr lang="ru-RU" sz="1600" dirty="0"/>
              <a:t> </a:t>
            </a:r>
            <a:r>
              <a:rPr lang="ru-RU" sz="1600" dirty="0" err="1"/>
              <a:t>своєї</a:t>
            </a:r>
            <a:r>
              <a:rPr lang="ru-RU" sz="1600" dirty="0"/>
              <a:t> </a:t>
            </a:r>
            <a:r>
              <a:rPr lang="ru-RU" sz="1600" dirty="0" err="1"/>
              <a:t>команди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започаткував</a:t>
            </a:r>
            <a:r>
              <a:rPr lang="ru-RU" sz="1600" dirty="0"/>
              <a:t> мол. Мол </a:t>
            </a:r>
            <a:r>
              <a:rPr lang="ru-RU" sz="1600" dirty="0" err="1"/>
              <a:t>може</a:t>
            </a:r>
            <a:r>
              <a:rPr lang="ru-RU" sz="1600" dirty="0"/>
              <a:t> бути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ефективним</a:t>
            </a:r>
            <a:r>
              <a:rPr lang="ru-RU" sz="1600" dirty="0"/>
              <a:t> для </a:t>
            </a:r>
            <a:r>
              <a:rPr lang="ru-RU" sz="1600" dirty="0" err="1"/>
              <a:t>значного</a:t>
            </a:r>
            <a:r>
              <a:rPr lang="ru-RU" sz="1600" dirty="0"/>
              <a:t> </a:t>
            </a:r>
            <a:r>
              <a:rPr lang="ru-RU" sz="1600" dirty="0" err="1"/>
              <a:t>просування</a:t>
            </a:r>
            <a:r>
              <a:rPr lang="ru-RU" sz="1600" dirty="0"/>
              <a:t> вперед, </a:t>
            </a:r>
            <a:r>
              <a:rPr lang="ru-RU" sz="1600" dirty="0" err="1"/>
              <a:t>оскільки</a:t>
            </a:r>
            <a:r>
              <a:rPr lang="ru-RU" sz="1600" dirty="0"/>
              <a:t> </a:t>
            </a:r>
            <a:r>
              <a:rPr lang="ru-RU" sz="1600" dirty="0" err="1"/>
              <a:t>значна</a:t>
            </a:r>
            <a:r>
              <a:rPr lang="ru-RU" sz="1600" dirty="0"/>
              <a:t> </a:t>
            </a:r>
            <a:r>
              <a:rPr lang="ru-RU" sz="1600" dirty="0" err="1"/>
              <a:t>кількість</a:t>
            </a:r>
            <a:r>
              <a:rPr lang="ru-RU" sz="1600" dirty="0"/>
              <a:t> </a:t>
            </a:r>
            <a:r>
              <a:rPr lang="ru-RU" sz="1600" dirty="0" err="1"/>
              <a:t>гравців</a:t>
            </a:r>
            <a:r>
              <a:rPr lang="ru-RU" sz="1600" dirty="0"/>
              <a:t> </a:t>
            </a:r>
            <a:r>
              <a:rPr lang="ru-RU" sz="1600" dirty="0" err="1"/>
              <a:t>чинять</a:t>
            </a:r>
            <a:r>
              <a:rPr lang="ru-RU" sz="1600" dirty="0"/>
              <a:t> </a:t>
            </a:r>
            <a:r>
              <a:rPr lang="ru-RU" sz="1600" dirty="0" err="1"/>
              <a:t>тиск</a:t>
            </a:r>
            <a:r>
              <a:rPr lang="ru-RU" sz="1600" dirty="0"/>
              <a:t> на супротивника.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м'яч</a:t>
            </a:r>
            <a:r>
              <a:rPr lang="ru-RU" sz="1600" dirty="0"/>
              <a:t> </a:t>
            </a:r>
            <a:r>
              <a:rPr lang="ru-RU" sz="1600" dirty="0" err="1"/>
              <a:t>залишив</a:t>
            </a:r>
            <a:r>
              <a:rPr lang="ru-RU" sz="1600" dirty="0"/>
              <a:t> поле через </a:t>
            </a:r>
            <a:r>
              <a:rPr lang="ru-RU" sz="1600" dirty="0" err="1"/>
              <a:t>бокову</a:t>
            </a:r>
            <a:r>
              <a:rPr lang="ru-RU" sz="1600" dirty="0"/>
              <a:t> </a:t>
            </a:r>
            <a:r>
              <a:rPr lang="ru-RU" sz="1600" dirty="0" err="1"/>
              <a:t>лінію</a:t>
            </a:r>
            <a:r>
              <a:rPr lang="ru-RU" sz="1600" dirty="0"/>
              <a:t>, то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повертається</a:t>
            </a:r>
            <a:r>
              <a:rPr lang="ru-RU" sz="1600" dirty="0"/>
              <a:t> у </a:t>
            </a:r>
            <a:r>
              <a:rPr lang="ru-RU" sz="1600" dirty="0" err="1"/>
              <a:t>гру</a:t>
            </a:r>
            <a:r>
              <a:rPr lang="ru-RU" sz="1600" dirty="0"/>
              <a:t> </a:t>
            </a:r>
            <a:r>
              <a:rPr lang="ru-RU" sz="1600" dirty="0" err="1"/>
              <a:t>частіше</a:t>
            </a:r>
            <a:r>
              <a:rPr lang="ru-RU" sz="1600" dirty="0"/>
              <a:t> </a:t>
            </a:r>
            <a:r>
              <a:rPr lang="ru-RU" sz="1600" dirty="0" err="1"/>
              <a:t>всього</a:t>
            </a:r>
            <a:r>
              <a:rPr lang="ru-RU" sz="1600" dirty="0"/>
              <a:t> через </a:t>
            </a:r>
            <a:r>
              <a:rPr lang="ru-RU" sz="1600" b="1" dirty="0"/>
              <a:t>коридор</a:t>
            </a:r>
            <a:r>
              <a:rPr lang="ru-RU" sz="1600" dirty="0"/>
              <a:t>. При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гравці</a:t>
            </a:r>
            <a:r>
              <a:rPr lang="ru-RU" sz="1600" dirty="0"/>
              <a:t> </a:t>
            </a:r>
            <a:r>
              <a:rPr lang="ru-RU" sz="1600" dirty="0" err="1"/>
              <a:t>обох</a:t>
            </a:r>
            <a:r>
              <a:rPr lang="ru-RU" sz="1600" dirty="0"/>
              <a:t> команд </a:t>
            </a:r>
            <a:r>
              <a:rPr lang="ru-RU" sz="1600" dirty="0" err="1"/>
              <a:t>розташовуються</a:t>
            </a:r>
            <a:r>
              <a:rPr lang="ru-RU" sz="1600" dirty="0"/>
              <a:t> у колонах поперек поля на </a:t>
            </a:r>
            <a:r>
              <a:rPr lang="ru-RU" sz="1600" dirty="0" err="1"/>
              <a:t>відстані</a:t>
            </a:r>
            <a:r>
              <a:rPr lang="ru-RU" sz="1600" dirty="0"/>
              <a:t> одного метра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суперника</a:t>
            </a:r>
            <a:r>
              <a:rPr lang="ru-RU" sz="1600" dirty="0"/>
              <a:t> та </a:t>
            </a:r>
            <a:r>
              <a:rPr lang="ru-RU" sz="1600" dirty="0" err="1"/>
              <a:t>від</a:t>
            </a:r>
            <a:r>
              <a:rPr lang="ru-RU" sz="1600" dirty="0"/>
              <a:t> 5 до 15 </a:t>
            </a:r>
            <a:r>
              <a:rPr lang="ru-RU" sz="1600" dirty="0" err="1"/>
              <a:t>метрів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боковою </a:t>
            </a:r>
            <a:r>
              <a:rPr lang="ru-RU" sz="1600" dirty="0" err="1"/>
              <a:t>лінії</a:t>
            </a:r>
            <a:r>
              <a:rPr lang="ru-RU" sz="1600" dirty="0"/>
              <a:t>. </a:t>
            </a:r>
            <a:r>
              <a:rPr lang="ru-RU" sz="1600" dirty="0" err="1"/>
              <a:t>М'яч</a:t>
            </a:r>
            <a:r>
              <a:rPr lang="ru-RU" sz="1600" dirty="0"/>
              <a:t> </a:t>
            </a:r>
            <a:r>
              <a:rPr lang="ru-RU" sz="1600" dirty="0" err="1"/>
              <a:t>вкидається</a:t>
            </a:r>
            <a:r>
              <a:rPr lang="ru-RU" sz="1600" dirty="0"/>
              <a:t> точно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гравцями</a:t>
            </a:r>
            <a:r>
              <a:rPr lang="ru-RU" sz="1600" dirty="0"/>
              <a:t>. Для того,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впевнено</a:t>
            </a:r>
            <a:r>
              <a:rPr lang="ru-RU" sz="1600" dirty="0"/>
              <a:t> </a:t>
            </a:r>
            <a:r>
              <a:rPr lang="ru-RU" sz="1600" dirty="0" err="1"/>
              <a:t>заволодіти</a:t>
            </a:r>
            <a:r>
              <a:rPr lang="ru-RU" sz="1600" dirty="0"/>
              <a:t> </a:t>
            </a:r>
            <a:r>
              <a:rPr lang="ru-RU" sz="1600" dirty="0" err="1"/>
              <a:t>м'ячем</a:t>
            </a:r>
            <a:r>
              <a:rPr lang="ru-RU" sz="1600" dirty="0"/>
              <a:t>, </a:t>
            </a:r>
            <a:r>
              <a:rPr lang="ru-RU" sz="1600" dirty="0" err="1"/>
              <a:t>двоє</a:t>
            </a:r>
            <a:r>
              <a:rPr lang="ru-RU" sz="1600" dirty="0"/>
              <a:t> </a:t>
            </a:r>
            <a:r>
              <a:rPr lang="ru-RU" sz="1600" dirty="0" err="1"/>
              <a:t>гравців</a:t>
            </a:r>
            <a:r>
              <a:rPr lang="ru-RU" sz="1600" dirty="0"/>
              <a:t> в </a:t>
            </a:r>
            <a:r>
              <a:rPr lang="ru-RU" sz="1600" dirty="0" err="1"/>
              <a:t>коридорі</a:t>
            </a:r>
            <a:r>
              <a:rPr lang="ru-RU" sz="1600" dirty="0"/>
              <a:t> </a:t>
            </a:r>
            <a:r>
              <a:rPr lang="ru-RU" sz="1600" dirty="0" err="1"/>
              <a:t>піднімають</a:t>
            </a:r>
            <a:r>
              <a:rPr lang="ru-RU" sz="1600" dirty="0"/>
              <a:t> </a:t>
            </a:r>
            <a:r>
              <a:rPr lang="ru-RU" sz="1600" dirty="0" err="1"/>
              <a:t>третього</a:t>
            </a:r>
            <a:r>
              <a:rPr lang="ru-RU" sz="1600" dirty="0"/>
              <a:t> в момент, коли той </a:t>
            </a:r>
            <a:r>
              <a:rPr lang="ru-RU" sz="1600" dirty="0" err="1"/>
              <a:t>стрибає</a:t>
            </a:r>
            <a:r>
              <a:rPr lang="ru-RU" sz="1600" dirty="0"/>
              <a:t>. </a:t>
            </a:r>
          </a:p>
        </p:txBody>
      </p:sp>
      <p:pic>
        <p:nvPicPr>
          <p:cNvPr id="6146" name="Picture 2" descr="C:\Users\Admin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4333"/>
            <a:ext cx="3528392" cy="264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58537"/>
            <a:ext cx="3935180" cy="261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59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76700" cy="41805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2400" b="1" u="sng" dirty="0">
                <a:solidFill>
                  <a:schemeClr val="tx1"/>
                </a:solidFill>
              </a:rPr>
              <a:t>Становлення регбі та популярність у світі</a:t>
            </a:r>
            <a:endParaRPr lang="ru-RU" sz="2400" b="1" u="sng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24744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Зародившись в </a:t>
            </a:r>
            <a:r>
              <a:rPr lang="ru-RU" dirty="0" err="1"/>
              <a:t>Англії</a:t>
            </a:r>
            <a:r>
              <a:rPr lang="ru-RU" dirty="0"/>
              <a:t>, через </a:t>
            </a:r>
            <a:r>
              <a:rPr lang="ru-RU" dirty="0" err="1"/>
              <a:t>деякий</a:t>
            </a:r>
            <a:r>
              <a:rPr lang="ru-RU" dirty="0"/>
              <a:t> час </a:t>
            </a:r>
            <a:r>
              <a:rPr lang="ru-RU" dirty="0" err="1"/>
              <a:t>регбі</a:t>
            </a:r>
            <a:r>
              <a:rPr lang="ru-RU" dirty="0"/>
              <a:t> </a:t>
            </a:r>
            <a:r>
              <a:rPr lang="ru-RU" dirty="0" err="1"/>
              <a:t>набуло</a:t>
            </a:r>
            <a:r>
              <a:rPr lang="ru-RU" dirty="0"/>
              <a:t> </a:t>
            </a:r>
            <a:r>
              <a:rPr lang="ru-RU" dirty="0" err="1"/>
              <a:t>популярності</a:t>
            </a:r>
            <a:r>
              <a:rPr lang="ru-RU" dirty="0"/>
              <a:t> в </a:t>
            </a:r>
            <a:r>
              <a:rPr lang="ru-RU" dirty="0" err="1"/>
              <a:t>Шотландії</a:t>
            </a:r>
            <a:r>
              <a:rPr lang="ru-RU" dirty="0"/>
              <a:t>, </a:t>
            </a:r>
            <a:r>
              <a:rPr lang="ru-RU" dirty="0" err="1"/>
              <a:t>Ірландії</a:t>
            </a:r>
            <a:r>
              <a:rPr lang="ru-RU" dirty="0"/>
              <a:t> та </a:t>
            </a:r>
            <a:r>
              <a:rPr lang="ru-RU" dirty="0" err="1"/>
              <a:t>Уельсі</a:t>
            </a:r>
            <a:r>
              <a:rPr lang="ru-RU" dirty="0"/>
              <a:t>. </a:t>
            </a:r>
            <a:r>
              <a:rPr lang="ru-RU" dirty="0" err="1"/>
              <a:t>Надалі</a:t>
            </a:r>
            <a:r>
              <a:rPr lang="ru-RU" dirty="0"/>
              <a:t> </a:t>
            </a:r>
            <a:r>
              <a:rPr lang="ru-RU" dirty="0" err="1"/>
              <a:t>гра</a:t>
            </a:r>
            <a:r>
              <a:rPr lang="ru-RU" dirty="0"/>
              <a:t> </a:t>
            </a:r>
            <a:r>
              <a:rPr lang="ru-RU" dirty="0" err="1"/>
              <a:t>поширилася</a:t>
            </a:r>
            <a:r>
              <a:rPr lang="ru-RU" dirty="0"/>
              <a:t> по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Британської</a:t>
            </a:r>
            <a:r>
              <a:rPr lang="ru-RU" dirty="0"/>
              <a:t> </a:t>
            </a:r>
            <a:r>
              <a:rPr lang="ru-RU" dirty="0" err="1"/>
              <a:t>співдружності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пов'язано</a:t>
            </a:r>
            <a:r>
              <a:rPr lang="ru-RU" dirty="0"/>
              <a:t> з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британських</a:t>
            </a:r>
            <a:r>
              <a:rPr lang="ru-RU" dirty="0"/>
              <a:t> </a:t>
            </a:r>
            <a:r>
              <a:rPr lang="ru-RU" dirty="0" err="1"/>
              <a:t>емігрантів</a:t>
            </a:r>
            <a:r>
              <a:rPr lang="ru-RU" dirty="0"/>
              <a:t>, </a:t>
            </a:r>
            <a:r>
              <a:rPr lang="ru-RU" dirty="0" err="1"/>
              <a:t>військових</a:t>
            </a:r>
            <a:r>
              <a:rPr lang="ru-RU" dirty="0"/>
              <a:t> і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навчалися</a:t>
            </a:r>
            <a:r>
              <a:rPr lang="ru-RU" dirty="0"/>
              <a:t> за кордоном.</a:t>
            </a:r>
          </a:p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Моряки, </a:t>
            </a:r>
            <a:r>
              <a:rPr lang="ru-RU" dirty="0" err="1"/>
              <a:t>студенти</a:t>
            </a:r>
            <a:r>
              <a:rPr lang="ru-RU" dirty="0"/>
              <a:t> та </a:t>
            </a:r>
            <a:r>
              <a:rPr lang="ru-RU" dirty="0" err="1"/>
              <a:t>військовики</a:t>
            </a:r>
            <a:r>
              <a:rPr lang="ru-RU" dirty="0"/>
              <a:t> </a:t>
            </a:r>
            <a:r>
              <a:rPr lang="ru-RU" dirty="0" err="1"/>
              <a:t>англійці</a:t>
            </a:r>
            <a:r>
              <a:rPr lang="ru-RU" dirty="0"/>
              <a:t> </a:t>
            </a:r>
            <a:r>
              <a:rPr lang="ru-RU" dirty="0" err="1"/>
              <a:t>прилучилися</a:t>
            </a:r>
            <a:r>
              <a:rPr lang="ru-RU" dirty="0"/>
              <a:t> до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регбійних</a:t>
            </a:r>
            <a:r>
              <a:rPr lang="ru-RU" dirty="0"/>
              <a:t> </a:t>
            </a:r>
            <a:r>
              <a:rPr lang="ru-RU" dirty="0" err="1"/>
              <a:t>клубів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. Так в 1872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британські</a:t>
            </a:r>
            <a:r>
              <a:rPr lang="ru-RU" dirty="0"/>
              <a:t> </a:t>
            </a:r>
            <a:r>
              <a:rPr lang="ru-RU" dirty="0" err="1"/>
              <a:t>резиденти</a:t>
            </a:r>
            <a:r>
              <a:rPr lang="ru-RU" dirty="0"/>
              <a:t> Гавра створили перший </a:t>
            </a:r>
            <a:r>
              <a:rPr lang="ru-RU" dirty="0" err="1"/>
              <a:t>регбійний</a:t>
            </a:r>
            <a:r>
              <a:rPr lang="ru-RU" dirty="0"/>
              <a:t> клуб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. Через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аргентинські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«</a:t>
            </a:r>
            <a:r>
              <a:rPr lang="ru-RU" dirty="0" err="1"/>
              <a:t>Бенкс</a:t>
            </a:r>
            <a:r>
              <a:rPr lang="ru-RU" dirty="0"/>
              <a:t>» і «</a:t>
            </a:r>
            <a:r>
              <a:rPr lang="ru-RU" dirty="0" err="1"/>
              <a:t>Сіті</a:t>
            </a:r>
            <a:r>
              <a:rPr lang="ru-RU" dirty="0"/>
              <a:t>» провели перший матч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/>
              <a:t>Щонайменше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держав — </a:t>
            </a:r>
            <a:r>
              <a:rPr lang="ru-RU" dirty="0" err="1"/>
              <a:t>Грузія</a:t>
            </a:r>
            <a:r>
              <a:rPr lang="ru-RU" dirty="0"/>
              <a:t>, Нова </a:t>
            </a:r>
            <a:r>
              <a:rPr lang="ru-RU" dirty="0" err="1"/>
              <a:t>Зеландія</a:t>
            </a:r>
            <a:r>
              <a:rPr lang="ru-RU" dirty="0"/>
              <a:t>, Самоа, Тонга і </a:t>
            </a:r>
            <a:r>
              <a:rPr lang="ru-RU" dirty="0" err="1"/>
              <a:t>Фіджі</a:t>
            </a:r>
            <a:r>
              <a:rPr lang="ru-RU" dirty="0"/>
              <a:t> - </a:t>
            </a:r>
            <a:r>
              <a:rPr lang="ru-RU" dirty="0" err="1"/>
              <a:t>визнали</a:t>
            </a:r>
            <a:r>
              <a:rPr lang="ru-RU" dirty="0"/>
              <a:t> </a:t>
            </a:r>
            <a:r>
              <a:rPr lang="ru-RU" dirty="0" err="1"/>
              <a:t>регбі</a:t>
            </a:r>
            <a:r>
              <a:rPr lang="ru-RU" dirty="0"/>
              <a:t> </a:t>
            </a:r>
            <a:r>
              <a:rPr lang="ru-RU" dirty="0" err="1"/>
              <a:t>національним</a:t>
            </a:r>
            <a:r>
              <a:rPr lang="ru-RU" dirty="0"/>
              <a:t> видом спорту. </a:t>
            </a:r>
            <a:r>
              <a:rPr lang="ru-RU" dirty="0" err="1"/>
              <a:t>Аналогічний</a:t>
            </a:r>
            <a:r>
              <a:rPr lang="ru-RU" dirty="0"/>
              <a:t> статус, але </a:t>
            </a:r>
            <a:r>
              <a:rPr lang="ru-RU" dirty="0" err="1"/>
              <a:t>неофіційно</a:t>
            </a:r>
            <a:r>
              <a:rPr lang="ru-RU" dirty="0"/>
              <a:t>,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гра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в </a:t>
            </a:r>
            <a:r>
              <a:rPr lang="ru-RU" dirty="0" err="1"/>
              <a:t>Уельсі</a:t>
            </a:r>
            <a:r>
              <a:rPr lang="ru-RU" dirty="0"/>
              <a:t> та на </a:t>
            </a:r>
            <a:r>
              <a:rPr lang="ru-RU" dirty="0" err="1"/>
              <a:t>півдні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 в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Африці</a:t>
            </a:r>
            <a:r>
              <a:rPr lang="ru-RU" dirty="0"/>
              <a:t>, </a:t>
            </a:r>
            <a:r>
              <a:rPr lang="ru-RU" dirty="0" err="1"/>
              <a:t>Ірландії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найпопулярніший</a:t>
            </a:r>
            <a:r>
              <a:rPr lang="ru-RU" dirty="0"/>
              <a:t> вид спорту.</a:t>
            </a:r>
          </a:p>
        </p:txBody>
      </p:sp>
    </p:spTree>
    <p:extLst>
      <p:ext uri="{BB962C8B-B14F-4D97-AF65-F5344CB8AC3E}">
        <p14:creationId xmlns:p14="http://schemas.microsoft.com/office/powerpoint/2010/main" val="361999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76700" cy="41805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2400" b="1" u="sng" dirty="0">
                <a:solidFill>
                  <a:schemeClr val="tx1"/>
                </a:solidFill>
              </a:rPr>
              <a:t>Регбі в Україні</a:t>
            </a:r>
            <a:endParaRPr lang="ru-RU" sz="2400" b="1" u="sng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836712"/>
            <a:ext cx="3528392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</a:t>
            </a:r>
            <a:r>
              <a:rPr lang="ru-RU" dirty="0" err="1"/>
              <a:t>Україну</a:t>
            </a:r>
            <a:r>
              <a:rPr lang="ru-RU" dirty="0"/>
              <a:t> </a:t>
            </a:r>
            <a:r>
              <a:rPr lang="ru-RU" dirty="0" err="1"/>
              <a:t>регбі</a:t>
            </a:r>
            <a:r>
              <a:rPr lang="ru-RU" dirty="0"/>
              <a:t> </a:t>
            </a:r>
            <a:r>
              <a:rPr lang="ru-RU" dirty="0" err="1"/>
              <a:t>потрапило</a:t>
            </a:r>
            <a:r>
              <a:rPr lang="ru-RU" dirty="0"/>
              <a:t> з </a:t>
            </a:r>
            <a:r>
              <a:rPr lang="ru-RU" dirty="0" err="1"/>
              <a:t>Британії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виставкові</a:t>
            </a:r>
            <a:r>
              <a:rPr lang="ru-RU" dirty="0"/>
              <a:t> </a:t>
            </a:r>
            <a:r>
              <a:rPr lang="ru-RU" dirty="0" err="1"/>
              <a:t>матчі</a:t>
            </a:r>
            <a:r>
              <a:rPr lang="ru-RU" dirty="0"/>
              <a:t> в </a:t>
            </a:r>
            <a:r>
              <a:rPr lang="ru-RU" dirty="0" err="1"/>
              <a:t>портових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моряками </a:t>
            </a:r>
            <a:r>
              <a:rPr lang="ru-RU" dirty="0" err="1"/>
              <a:t>іноземних</a:t>
            </a:r>
            <a:r>
              <a:rPr lang="ru-RU" dirty="0"/>
              <a:t> суден та </a:t>
            </a:r>
            <a:r>
              <a:rPr lang="ru-RU" dirty="0" err="1"/>
              <a:t>місцевими</a:t>
            </a:r>
            <a:r>
              <a:rPr lang="ru-RU" dirty="0"/>
              <a:t> молодиками </a:t>
            </a:r>
            <a:r>
              <a:rPr lang="ru-RU" dirty="0" err="1"/>
              <a:t>чи</a:t>
            </a:r>
            <a:r>
              <a:rPr lang="ru-RU" dirty="0"/>
              <a:t> студентами. До </a:t>
            </a:r>
            <a:r>
              <a:rPr lang="ru-RU" dirty="0" err="1"/>
              <a:t>середини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регбі</a:t>
            </a:r>
            <a:r>
              <a:rPr lang="ru-RU" dirty="0"/>
              <a:t> на </a:t>
            </a:r>
            <a:r>
              <a:rPr lang="ru-RU" dirty="0" err="1"/>
              <a:t>теренах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так і не </a:t>
            </a:r>
            <a:r>
              <a:rPr lang="ru-RU" dirty="0" err="1"/>
              <a:t>перейшов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аматорства</a:t>
            </a:r>
            <a:r>
              <a:rPr lang="ru-RU" dirty="0"/>
              <a:t> й </a:t>
            </a:r>
            <a:r>
              <a:rPr lang="ru-RU" dirty="0" err="1"/>
              <a:t>виставкових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.</a:t>
            </a:r>
          </a:p>
        </p:txBody>
      </p:sp>
      <p:pic>
        <p:nvPicPr>
          <p:cNvPr id="7170" name="Picture 2" descr="Список команд СССР и России по регб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3"/>
            <a:ext cx="4474468" cy="296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642" y="3894149"/>
            <a:ext cx="82188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Лише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регбі</a:t>
            </a:r>
            <a:r>
              <a:rPr lang="ru-RU" dirty="0"/>
              <a:t> </a:t>
            </a:r>
            <a:r>
              <a:rPr lang="ru-RU" dirty="0" err="1"/>
              <a:t>змогло</a:t>
            </a:r>
            <a:r>
              <a:rPr lang="ru-RU" dirty="0"/>
              <a:t> </a:t>
            </a:r>
            <a:r>
              <a:rPr lang="ru-RU" dirty="0" err="1"/>
              <a:t>укорінитися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а з 1960-х </a:t>
            </a:r>
            <a:r>
              <a:rPr lang="ru-RU" dirty="0" err="1"/>
              <a:t>років</a:t>
            </a:r>
            <a:r>
              <a:rPr lang="ru-RU" dirty="0"/>
              <a:t> уже почали </a:t>
            </a:r>
            <a:r>
              <a:rPr lang="ru-RU" dirty="0" err="1"/>
              <a:t>існувати</a:t>
            </a:r>
            <a:r>
              <a:rPr lang="ru-RU" dirty="0"/>
              <a:t> </a:t>
            </a:r>
            <a:r>
              <a:rPr lang="ru-RU" dirty="0" err="1"/>
              <a:t>постійні</a:t>
            </a:r>
            <a:r>
              <a:rPr lang="ru-RU" dirty="0"/>
              <a:t> </a:t>
            </a:r>
            <a:r>
              <a:rPr lang="ru-RU" dirty="0" err="1"/>
              <a:t>регбійні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брали участь в </a:t>
            </a:r>
            <a:r>
              <a:rPr lang="ru-RU" dirty="0" err="1"/>
              <a:t>союзній</a:t>
            </a:r>
            <a:r>
              <a:rPr lang="ru-RU" dirty="0"/>
              <a:t> </a:t>
            </a:r>
            <a:r>
              <a:rPr lang="ru-RU" dirty="0" err="1"/>
              <a:t>регбійній</a:t>
            </a:r>
            <a:r>
              <a:rPr lang="ru-RU" dirty="0"/>
              <a:t> </a:t>
            </a:r>
            <a:r>
              <a:rPr lang="ru-RU" dirty="0" err="1"/>
              <a:t>першості</a:t>
            </a:r>
            <a:r>
              <a:rPr lang="ru-RU" dirty="0"/>
              <a:t>.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, </a:t>
            </a:r>
            <a:r>
              <a:rPr lang="ru-RU" dirty="0" err="1"/>
              <a:t>утворені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студентських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клубів</a:t>
            </a:r>
            <a:r>
              <a:rPr lang="ru-RU" dirty="0"/>
              <a:t> і в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, </a:t>
            </a:r>
            <a:r>
              <a:rPr lang="ru-RU" dirty="0" err="1"/>
              <a:t>Дніпропетровська</a:t>
            </a:r>
            <a:r>
              <a:rPr lang="ru-RU" dirty="0"/>
              <a:t> та </a:t>
            </a:r>
            <a:r>
              <a:rPr lang="ru-RU" dirty="0" err="1"/>
              <a:t>Одеси</a:t>
            </a:r>
            <a:r>
              <a:rPr lang="ru-RU" dirty="0"/>
              <a:t>. За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Союзу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брали участь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змаганнях</a:t>
            </a:r>
            <a:r>
              <a:rPr lang="ru-RU" dirty="0"/>
              <a:t> та </a:t>
            </a:r>
            <a:r>
              <a:rPr lang="ru-RU" dirty="0" err="1"/>
              <a:t>делегували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гравців</a:t>
            </a:r>
            <a:r>
              <a:rPr lang="ru-RU" dirty="0"/>
              <a:t> до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збірних</a:t>
            </a:r>
            <a:r>
              <a:rPr lang="ru-RU" dirty="0"/>
              <a:t> команд. </a:t>
            </a:r>
            <a:r>
              <a:rPr lang="ru-RU" dirty="0" err="1"/>
              <a:t>Найтитулованіша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команда, тих </a:t>
            </a:r>
            <a:r>
              <a:rPr lang="ru-RU" dirty="0" err="1"/>
              <a:t>часів</a:t>
            </a:r>
            <a:r>
              <a:rPr lang="ru-RU" dirty="0"/>
              <a:t>, </a:t>
            </a:r>
            <a:r>
              <a:rPr lang="ru-RU" dirty="0" err="1"/>
              <a:t>київський</a:t>
            </a:r>
            <a:r>
              <a:rPr lang="ru-RU" dirty="0"/>
              <a:t> «</a:t>
            </a:r>
            <a:r>
              <a:rPr lang="ru-RU" dirty="0" err="1"/>
              <a:t>Авіатор</a:t>
            </a:r>
            <a:r>
              <a:rPr lang="ru-RU" dirty="0"/>
              <a:t>» в 1978 </a:t>
            </a:r>
            <a:r>
              <a:rPr lang="ru-RU" dirty="0" err="1"/>
              <a:t>році</a:t>
            </a:r>
            <a:r>
              <a:rPr lang="ru-RU" dirty="0"/>
              <a:t> стала </a:t>
            </a:r>
            <a:r>
              <a:rPr lang="ru-RU" dirty="0" err="1"/>
              <a:t>чемпіоном</a:t>
            </a:r>
            <a:r>
              <a:rPr lang="ru-RU" dirty="0"/>
              <a:t> СРСР.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552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879</TotalTime>
  <Words>1427</Words>
  <Application>Microsoft Office PowerPoint</Application>
  <PresentationFormat>Екран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Century Schoolbook</vt:lpstr>
      <vt:lpstr>Wingdings</vt:lpstr>
      <vt:lpstr>Wingdings 2</vt:lpstr>
      <vt:lpstr>Эркер</vt:lpstr>
      <vt:lpstr>СУЧАСНА ФІЗКУЛЬТУРА</vt:lpstr>
      <vt:lpstr>Регбі-5</vt:lpstr>
      <vt:lpstr>Історія виникнення </vt:lpstr>
      <vt:lpstr>Історія виникнення </vt:lpstr>
      <vt:lpstr>Особливості  Регбі-5</vt:lpstr>
      <vt:lpstr>Стандартні положення регбі</vt:lpstr>
      <vt:lpstr>Стандартні положення регбі</vt:lpstr>
      <vt:lpstr>Становлення регбі та популярність у світі</vt:lpstr>
      <vt:lpstr>Регбі в Україні</vt:lpstr>
      <vt:lpstr>Регбі в Україні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UserOk</cp:lastModifiedBy>
  <cp:revision>81</cp:revision>
  <dcterms:created xsi:type="dcterms:W3CDTF">2023-09-21T15:22:40Z</dcterms:created>
  <dcterms:modified xsi:type="dcterms:W3CDTF">2023-10-26T18:46:03Z</dcterms:modified>
</cp:coreProperties>
</file>