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64" r:id="rId3"/>
    <p:sldId id="261" r:id="rId4"/>
    <p:sldId id="267" r:id="rId5"/>
    <p:sldId id="269" r:id="rId6"/>
    <p:sldId id="268" r:id="rId7"/>
    <p:sldId id="262" r:id="rId8"/>
    <p:sldId id="272" r:id="rId9"/>
    <p:sldId id="263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8560"/>
    <a:srgbClr val="FA5522"/>
    <a:srgbClr val="AC2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2699792" y="2060848"/>
            <a:ext cx="4104456" cy="1872208"/>
          </a:xfrm>
          <a:prstGeom prst="ellipse">
            <a:avLst/>
          </a:prstGeom>
          <a:solidFill>
            <a:srgbClr val="FC85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88640"/>
            <a:ext cx="6172200" cy="1080120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СУЧАСНА ФІЗКУЛЬТУРА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61898" y="5229200"/>
            <a:ext cx="2934072" cy="1371600"/>
          </a:xfrm>
        </p:spPr>
        <p:txBody>
          <a:bodyPr>
            <a:normAutofit/>
          </a:bodyPr>
          <a:lstStyle/>
          <a:p>
            <a:r>
              <a:rPr lang="uk-UA" sz="1600" dirty="0">
                <a:solidFill>
                  <a:schemeClr val="tx1"/>
                </a:solidFill>
              </a:rPr>
              <a:t>Підготувала: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uk-UA" sz="1600" dirty="0">
                <a:solidFill>
                  <a:schemeClr val="tx1"/>
                </a:solidFill>
              </a:rPr>
              <a:t>вчителька фізкультури</a:t>
            </a:r>
          </a:p>
          <a:p>
            <a:r>
              <a:rPr lang="uk-UA" sz="1600" dirty="0">
                <a:solidFill>
                  <a:schemeClr val="tx1"/>
                </a:solidFill>
              </a:rPr>
              <a:t>Мельник Н.О.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987824" y="2204864"/>
            <a:ext cx="3456384" cy="108012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4400" u="sng" dirty="0">
                <a:solidFill>
                  <a:schemeClr val="accent1"/>
                </a:solidFill>
                <a:latin typeface="+mn-lt"/>
              </a:rPr>
              <a:t>бадмінтон</a:t>
            </a:r>
            <a:endParaRPr lang="ru-RU" sz="4400" u="sng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485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u="sng" dirty="0">
                <a:solidFill>
                  <a:srgbClr val="92D050"/>
                </a:solidFill>
              </a:rPr>
              <a:t>Розвиток </a:t>
            </a:r>
            <a:r>
              <a:rPr lang="uk-UA" sz="2800" b="1" u="sng" dirty="0">
                <a:solidFill>
                  <a:srgbClr val="92D050"/>
                </a:solidFill>
              </a:rPr>
              <a:t>бадмінтону</a:t>
            </a:r>
            <a:r>
              <a:rPr lang="uk-UA" b="1" u="sng" dirty="0">
                <a:solidFill>
                  <a:srgbClr val="92D050"/>
                </a:solidFill>
              </a:rPr>
              <a:t> в </a:t>
            </a:r>
            <a:r>
              <a:rPr lang="uk-UA" b="1" u="sng" dirty="0" err="1">
                <a:solidFill>
                  <a:srgbClr val="92D050"/>
                </a:solidFill>
              </a:rPr>
              <a:t>україні</a:t>
            </a:r>
            <a:endParaRPr lang="ru-RU" b="1" u="sng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208912" cy="2520280"/>
          </a:xfrm>
          <a:solidFill>
            <a:srgbClr val="FC8560"/>
          </a:solidFill>
        </p:spPr>
        <p:txBody>
          <a:bodyPr>
            <a:normAutofit lnSpcReduction="10000"/>
          </a:bodyPr>
          <a:lstStyle/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1700" dirty="0"/>
              <a:t>У </a:t>
            </a:r>
            <a:r>
              <a:rPr lang="ru-RU" sz="1700" b="1" dirty="0"/>
              <a:t>1963 </a:t>
            </a:r>
            <a:r>
              <a:rPr lang="ru-RU" sz="1700" dirty="0" err="1"/>
              <a:t>році</a:t>
            </a:r>
            <a:r>
              <a:rPr lang="ru-RU" sz="1700" dirty="0"/>
              <a:t> </a:t>
            </a:r>
            <a:r>
              <a:rPr lang="ru-RU" sz="1700" dirty="0" err="1"/>
              <a:t>пройшов</a:t>
            </a:r>
            <a:r>
              <a:rPr lang="ru-RU" sz="1700" dirty="0"/>
              <a:t> перший </a:t>
            </a:r>
            <a:r>
              <a:rPr lang="ru-RU" sz="1700" dirty="0" err="1"/>
              <a:t>чемпіонат</a:t>
            </a:r>
            <a:r>
              <a:rPr lang="ru-RU" sz="1700" dirty="0"/>
              <a:t> СРСР, а в 1965 </a:t>
            </a:r>
            <a:r>
              <a:rPr lang="ru-RU" sz="1700" dirty="0" err="1"/>
              <a:t>році</a:t>
            </a:r>
            <a:r>
              <a:rPr lang="ru-RU" sz="1700" dirty="0"/>
              <a:t> </a:t>
            </a:r>
            <a:r>
              <a:rPr lang="ru-RU" sz="1700" dirty="0" err="1"/>
              <a:t>вперше</a:t>
            </a:r>
            <a:r>
              <a:rPr lang="ru-RU" sz="1700" dirty="0"/>
              <a:t> </a:t>
            </a:r>
            <a:r>
              <a:rPr lang="ru-RU" sz="1700" dirty="0" err="1"/>
              <a:t>Чемпіонами</a:t>
            </a:r>
            <a:r>
              <a:rPr lang="ru-RU" sz="1700" dirty="0"/>
              <a:t> СРСР стали </a:t>
            </a:r>
            <a:r>
              <a:rPr lang="ru-RU" sz="1700" dirty="0" err="1"/>
              <a:t>українські</a:t>
            </a:r>
            <a:r>
              <a:rPr lang="ru-RU" sz="1700" dirty="0"/>
              <a:t> </a:t>
            </a:r>
            <a:r>
              <a:rPr lang="ru-RU" sz="1700" dirty="0" err="1"/>
              <a:t>бадмінтоністи</a:t>
            </a:r>
            <a:r>
              <a:rPr lang="ru-RU" sz="1700" dirty="0"/>
              <a:t>: пари </a:t>
            </a:r>
            <a:r>
              <a:rPr lang="ru-RU" sz="1700" dirty="0" err="1"/>
              <a:t>Агнія</a:t>
            </a:r>
            <a:r>
              <a:rPr lang="ru-RU" sz="1700" dirty="0"/>
              <a:t> </a:t>
            </a:r>
            <a:r>
              <a:rPr lang="ru-RU" sz="1700" dirty="0" err="1"/>
              <a:t>Карцуб</a:t>
            </a:r>
            <a:r>
              <a:rPr lang="ru-RU" sz="1700" dirty="0"/>
              <a:t> — </a:t>
            </a:r>
            <a:r>
              <a:rPr lang="ru-RU" sz="1700" dirty="0" err="1"/>
              <a:t>Олімпіада</a:t>
            </a:r>
            <a:r>
              <a:rPr lang="ru-RU" sz="1700" dirty="0"/>
              <a:t> </a:t>
            </a:r>
            <a:r>
              <a:rPr lang="ru-RU" sz="1700" dirty="0" err="1"/>
              <a:t>Марчево</a:t>
            </a:r>
            <a:r>
              <a:rPr lang="ru-RU" sz="1700" dirty="0"/>
              <a:t> (</a:t>
            </a:r>
            <a:r>
              <a:rPr lang="ru-RU" sz="1700" dirty="0" err="1"/>
              <a:t>Львів</a:t>
            </a:r>
            <a:r>
              <a:rPr lang="ru-RU" sz="1700" dirty="0"/>
              <a:t>) та </a:t>
            </a:r>
            <a:r>
              <a:rPr lang="ru-RU" sz="1700" dirty="0" err="1"/>
              <a:t>Володимир</a:t>
            </a:r>
            <a:r>
              <a:rPr lang="ru-RU" sz="1700" dirty="0"/>
              <a:t> </a:t>
            </a:r>
            <a:r>
              <a:rPr lang="ru-RU" sz="1700" dirty="0" err="1"/>
              <a:t>Ліфшиц</a:t>
            </a:r>
            <a:r>
              <a:rPr lang="ru-RU" sz="1700" dirty="0"/>
              <a:t> — </a:t>
            </a:r>
            <a:r>
              <a:rPr lang="ru-RU" sz="1700" dirty="0" err="1"/>
              <a:t>Юрій</a:t>
            </a:r>
            <a:r>
              <a:rPr lang="ru-RU" sz="1700" dirty="0"/>
              <a:t> </a:t>
            </a:r>
            <a:r>
              <a:rPr lang="ru-RU" sz="1700" dirty="0" err="1"/>
              <a:t>Єрмолаєв</a:t>
            </a:r>
            <a:r>
              <a:rPr lang="ru-RU" sz="1700" dirty="0"/>
              <a:t> (</a:t>
            </a:r>
            <a:r>
              <a:rPr lang="ru-RU" sz="1700" dirty="0" err="1"/>
              <a:t>Харків</a:t>
            </a:r>
            <a:r>
              <a:rPr lang="ru-RU" sz="1700" dirty="0"/>
              <a:t>). 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1700" dirty="0"/>
              <a:t>У </a:t>
            </a:r>
            <a:r>
              <a:rPr lang="ru-RU" sz="1700" b="1" dirty="0"/>
              <a:t>1974 </a:t>
            </a:r>
            <a:r>
              <a:rPr lang="ru-RU" sz="1700" dirty="0" err="1"/>
              <a:t>році</a:t>
            </a:r>
            <a:r>
              <a:rPr lang="ru-RU" sz="1700" dirty="0"/>
              <a:t> СРСР вступив до </a:t>
            </a:r>
            <a:r>
              <a:rPr lang="ru-RU" sz="1700" dirty="0" err="1"/>
              <a:t>Міжнародної</a:t>
            </a:r>
            <a:r>
              <a:rPr lang="ru-RU" sz="1700" dirty="0"/>
              <a:t> </a:t>
            </a:r>
            <a:r>
              <a:rPr lang="ru-RU" sz="1700" dirty="0" err="1"/>
              <a:t>федерації</a:t>
            </a:r>
            <a:r>
              <a:rPr lang="ru-RU" sz="1700" dirty="0"/>
              <a:t> </a:t>
            </a:r>
            <a:r>
              <a:rPr lang="ru-RU" sz="1700" dirty="0" err="1"/>
              <a:t>бадмінтону</a:t>
            </a:r>
            <a:r>
              <a:rPr lang="ru-RU" sz="1700" dirty="0"/>
              <a:t>, а у </a:t>
            </a:r>
            <a:r>
              <a:rPr lang="ru-RU" sz="1700" b="1" dirty="0"/>
              <a:t>1975</a:t>
            </a:r>
            <a:r>
              <a:rPr lang="ru-RU" sz="1700" dirty="0"/>
              <a:t> </a:t>
            </a:r>
            <a:r>
              <a:rPr lang="ru-RU" sz="1700" dirty="0" err="1"/>
              <a:t>році</a:t>
            </a:r>
            <a:r>
              <a:rPr lang="ru-RU" sz="1700" dirty="0"/>
              <a:t> до </a:t>
            </a:r>
            <a:r>
              <a:rPr lang="ru-RU" sz="1700" dirty="0" err="1"/>
              <a:t>Європейської</a:t>
            </a:r>
            <a:r>
              <a:rPr lang="ru-RU" sz="1700" dirty="0"/>
              <a:t> </a:t>
            </a:r>
            <a:r>
              <a:rPr lang="ru-RU" sz="1700" dirty="0" err="1"/>
              <a:t>конфедерації</a:t>
            </a:r>
            <a:r>
              <a:rPr lang="ru-RU" sz="1700" dirty="0"/>
              <a:t>. З того часу </a:t>
            </a:r>
            <a:r>
              <a:rPr lang="ru-RU" sz="1700" dirty="0" err="1"/>
              <a:t>українські</a:t>
            </a:r>
            <a:r>
              <a:rPr lang="ru-RU" sz="1700" dirty="0"/>
              <a:t> </a:t>
            </a:r>
            <a:r>
              <a:rPr lang="ru-RU" sz="1700" dirty="0" err="1"/>
              <a:t>бадмінтоністи</a:t>
            </a:r>
            <a:r>
              <a:rPr lang="ru-RU" sz="1700" dirty="0"/>
              <a:t> </a:t>
            </a:r>
            <a:r>
              <a:rPr lang="ru-RU" sz="1700" dirty="0" err="1"/>
              <a:t>отримали</a:t>
            </a:r>
            <a:r>
              <a:rPr lang="ru-RU" sz="1700" dirty="0"/>
              <a:t> </a:t>
            </a:r>
            <a:r>
              <a:rPr lang="ru-RU" sz="1700" dirty="0" err="1"/>
              <a:t>можливість</a:t>
            </a:r>
            <a:r>
              <a:rPr lang="ru-RU" sz="1700" dirty="0"/>
              <a:t> </a:t>
            </a:r>
            <a:r>
              <a:rPr lang="ru-RU" sz="1700" dirty="0" err="1"/>
              <a:t>брати</a:t>
            </a:r>
            <a:r>
              <a:rPr lang="ru-RU" sz="1700" dirty="0"/>
              <a:t> участь в </a:t>
            </a:r>
            <a:r>
              <a:rPr lang="ru-RU" sz="1700" dirty="0" err="1"/>
              <a:t>офіційних</a:t>
            </a:r>
            <a:r>
              <a:rPr lang="ru-RU" sz="1700" dirty="0"/>
              <a:t> </a:t>
            </a:r>
            <a:r>
              <a:rPr lang="ru-RU" sz="1700" dirty="0" err="1"/>
              <a:t>змаганнях</a:t>
            </a:r>
            <a:r>
              <a:rPr lang="ru-RU" sz="1700" dirty="0"/>
              <a:t>, </a:t>
            </a:r>
            <a:r>
              <a:rPr lang="ru-RU" sz="1700" dirty="0" err="1"/>
              <a:t>що</a:t>
            </a:r>
            <a:r>
              <a:rPr lang="ru-RU" sz="1700" dirty="0"/>
              <a:t> </a:t>
            </a:r>
            <a:r>
              <a:rPr lang="ru-RU" sz="1700" dirty="0" err="1"/>
              <a:t>проводяться</a:t>
            </a:r>
            <a:r>
              <a:rPr lang="ru-RU" sz="1700" dirty="0"/>
              <a:t> </a:t>
            </a:r>
            <a:r>
              <a:rPr lang="ru-RU" sz="1700" dirty="0" err="1"/>
              <a:t>Міжнародною</a:t>
            </a:r>
            <a:r>
              <a:rPr lang="ru-RU" sz="1700" dirty="0"/>
              <a:t> та </a:t>
            </a:r>
            <a:r>
              <a:rPr lang="ru-RU" sz="1700" dirty="0" err="1"/>
              <a:t>Європейською</a:t>
            </a:r>
            <a:r>
              <a:rPr lang="ru-RU" sz="1700" dirty="0"/>
              <a:t> </a:t>
            </a:r>
            <a:r>
              <a:rPr lang="ru-RU" sz="1700" dirty="0" err="1"/>
              <a:t>федераціями</a:t>
            </a:r>
            <a:r>
              <a:rPr lang="ru-RU" sz="1700" dirty="0"/>
              <a:t>.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1700" b="1" dirty="0"/>
              <a:t>1992</a:t>
            </a:r>
            <a:r>
              <a:rPr lang="ru-RU" sz="1700" dirty="0"/>
              <a:t> року </a:t>
            </a:r>
            <a:r>
              <a:rPr lang="ru-RU" sz="1700" dirty="0" err="1"/>
              <a:t>була</a:t>
            </a:r>
            <a:r>
              <a:rPr lang="ru-RU" sz="1700" dirty="0"/>
              <a:t> заснована </a:t>
            </a:r>
            <a:r>
              <a:rPr lang="ru-RU" sz="1700" dirty="0" err="1"/>
              <a:t>Федерація</a:t>
            </a:r>
            <a:r>
              <a:rPr lang="ru-RU" sz="1700" dirty="0"/>
              <a:t> </a:t>
            </a:r>
            <a:r>
              <a:rPr lang="ru-RU" sz="1700" dirty="0" err="1"/>
              <a:t>бадмінтону</a:t>
            </a:r>
            <a:r>
              <a:rPr lang="ru-RU" sz="1700" dirty="0"/>
              <a:t> </a:t>
            </a:r>
            <a:r>
              <a:rPr lang="ru-RU" sz="1700" dirty="0" err="1"/>
              <a:t>незалежної</a:t>
            </a:r>
            <a:r>
              <a:rPr lang="ru-RU" sz="1700" dirty="0"/>
              <a:t> </a:t>
            </a:r>
            <a:r>
              <a:rPr lang="ru-RU" sz="1700" dirty="0" err="1"/>
              <a:t>України</a:t>
            </a:r>
            <a:r>
              <a:rPr lang="ru-RU" sz="1700" dirty="0"/>
              <a:t>. </a:t>
            </a:r>
          </a:p>
          <a:p>
            <a:pPr marL="0" indent="0" algn="just" fontAlgn="base">
              <a:buNone/>
            </a:pPr>
            <a:endParaRPr lang="ru-RU" dirty="0"/>
          </a:p>
          <a:p>
            <a:pPr marL="0" indent="0" algn="just" fontAlgn="base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573016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buFont typeface="Wingdings" panose="05000000000000000000" pitchFamily="2" charset="2"/>
              <a:buChar char="q"/>
            </a:pPr>
            <a:r>
              <a:rPr lang="ru-RU" sz="1600" dirty="0" err="1"/>
              <a:t>Сьогодні</a:t>
            </a:r>
            <a:r>
              <a:rPr lang="ru-RU" sz="1600" dirty="0"/>
              <a:t> </a:t>
            </a:r>
            <a:r>
              <a:rPr lang="ru-RU" sz="1600" dirty="0" err="1"/>
              <a:t>Україна</a:t>
            </a:r>
            <a:r>
              <a:rPr lang="ru-RU" sz="1600" dirty="0"/>
              <a:t> є членом </a:t>
            </a:r>
            <a:r>
              <a:rPr lang="ru-RU" sz="1600" dirty="0" err="1"/>
              <a:t>Всесвітньої</a:t>
            </a:r>
            <a:r>
              <a:rPr lang="ru-RU" sz="1600" dirty="0"/>
              <a:t> </a:t>
            </a:r>
            <a:r>
              <a:rPr lang="ru-RU" sz="1600" dirty="0" err="1"/>
              <a:t>федерації</a:t>
            </a:r>
            <a:r>
              <a:rPr lang="ru-RU" sz="1600" dirty="0"/>
              <a:t> </a:t>
            </a:r>
            <a:r>
              <a:rPr lang="ru-RU" sz="1600" dirty="0" err="1"/>
              <a:t>бадмінтону</a:t>
            </a:r>
            <a:r>
              <a:rPr lang="ru-RU" sz="1600" dirty="0"/>
              <a:t> та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конфедерації</a:t>
            </a:r>
            <a:r>
              <a:rPr lang="ru-RU" sz="1600" dirty="0"/>
              <a:t> </a:t>
            </a:r>
            <a:r>
              <a:rPr lang="ru-RU" sz="1600" dirty="0" err="1"/>
              <a:t>бадмінтону</a:t>
            </a:r>
            <a:r>
              <a:rPr lang="ru-RU" sz="1600" dirty="0"/>
              <a:t>. Мета </a:t>
            </a:r>
            <a:r>
              <a:rPr lang="ru-RU" sz="1600" dirty="0" err="1"/>
              <a:t>роботи</a:t>
            </a:r>
            <a:r>
              <a:rPr lang="ru-RU" sz="1600" dirty="0"/>
              <a:t> </a:t>
            </a:r>
            <a:r>
              <a:rPr lang="ru-RU" sz="1600" dirty="0" err="1"/>
              <a:t>Федерації</a:t>
            </a:r>
            <a:r>
              <a:rPr lang="ru-RU" sz="1600" dirty="0"/>
              <a:t> </a:t>
            </a:r>
            <a:r>
              <a:rPr lang="ru-RU" sz="1600" dirty="0" err="1"/>
              <a:t>розвиток</a:t>
            </a:r>
            <a:r>
              <a:rPr lang="ru-RU" sz="1600" dirty="0"/>
              <a:t> та </a:t>
            </a:r>
            <a:r>
              <a:rPr lang="ru-RU" sz="1600" dirty="0" err="1"/>
              <a:t>популяризація</a:t>
            </a:r>
            <a:r>
              <a:rPr lang="ru-RU" sz="1600" dirty="0"/>
              <a:t> </a:t>
            </a:r>
            <a:r>
              <a:rPr lang="ru-RU" sz="1600" dirty="0" err="1"/>
              <a:t>бадмінтону</a:t>
            </a:r>
            <a:r>
              <a:rPr lang="ru-RU" sz="1600" dirty="0"/>
              <a:t> в </a:t>
            </a:r>
            <a:r>
              <a:rPr lang="ru-RU" sz="1600" dirty="0" err="1"/>
              <a:t>Україні</a:t>
            </a:r>
            <a:r>
              <a:rPr lang="ru-RU" sz="1600" dirty="0"/>
              <a:t> та за </a:t>
            </a:r>
            <a:r>
              <a:rPr lang="ru-RU" sz="1600" dirty="0" err="1"/>
              <a:t>її</a:t>
            </a:r>
            <a:r>
              <a:rPr lang="ru-RU" sz="1600" dirty="0"/>
              <a:t> межами. </a:t>
            </a:r>
            <a:r>
              <a:rPr lang="ru-RU" sz="1600" dirty="0" err="1"/>
              <a:t>Щороку</a:t>
            </a:r>
            <a:r>
              <a:rPr lang="ru-RU" sz="1600" dirty="0"/>
              <a:t> </a:t>
            </a:r>
            <a:r>
              <a:rPr lang="ru-RU" sz="1600" dirty="0" err="1"/>
              <a:t>проводяться</a:t>
            </a:r>
            <a:r>
              <a:rPr lang="ru-RU" sz="1600" dirty="0"/>
              <a:t> </a:t>
            </a:r>
            <a:r>
              <a:rPr lang="ru-RU" sz="1600" dirty="0" err="1"/>
              <a:t>командні</a:t>
            </a:r>
            <a:r>
              <a:rPr lang="ru-RU" sz="1600" dirty="0"/>
              <a:t> та </a:t>
            </a:r>
            <a:r>
              <a:rPr lang="ru-RU" sz="1600" dirty="0" err="1"/>
              <a:t>особисті</a:t>
            </a:r>
            <a:r>
              <a:rPr lang="ru-RU" sz="1600" dirty="0"/>
              <a:t> </a:t>
            </a:r>
            <a:r>
              <a:rPr lang="ru-RU" sz="1600" dirty="0" err="1"/>
              <a:t>Чемпіонати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, </a:t>
            </a:r>
            <a:r>
              <a:rPr lang="ru-RU" sz="1600" dirty="0" err="1"/>
              <a:t>спортсмени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</a:t>
            </a:r>
            <a:r>
              <a:rPr lang="ru-RU" sz="1600" dirty="0" err="1"/>
              <a:t>жовто-блакитним</a:t>
            </a:r>
            <a:r>
              <a:rPr lang="ru-RU" sz="1600" dirty="0"/>
              <a:t> прапором </a:t>
            </a:r>
            <a:r>
              <a:rPr lang="ru-RU" sz="1600" dirty="0" err="1"/>
              <a:t>беруть</a:t>
            </a:r>
            <a:r>
              <a:rPr lang="ru-RU" sz="1600" dirty="0"/>
              <a:t> участь у </a:t>
            </a:r>
            <a:r>
              <a:rPr lang="ru-RU" sz="1600" dirty="0" err="1"/>
              <a:t>численних</a:t>
            </a:r>
            <a:r>
              <a:rPr lang="ru-RU" sz="1600" dirty="0"/>
              <a:t> </a:t>
            </a:r>
            <a:r>
              <a:rPr lang="ru-RU" sz="1600" dirty="0" err="1"/>
              <a:t>міжнародних</a:t>
            </a:r>
            <a:r>
              <a:rPr lang="ru-RU" sz="1600" dirty="0"/>
              <a:t> </a:t>
            </a:r>
            <a:r>
              <a:rPr lang="ru-RU" sz="1600" dirty="0" err="1"/>
              <a:t>турнірах</a:t>
            </a:r>
            <a:r>
              <a:rPr lang="ru-RU" sz="1600" dirty="0"/>
              <a:t> та </a:t>
            </a:r>
            <a:r>
              <a:rPr lang="ru-RU" sz="1600" dirty="0" err="1"/>
              <a:t>Чемпіонатах</a:t>
            </a:r>
            <a:r>
              <a:rPr lang="ru-RU" sz="1600" dirty="0"/>
              <a:t>. </a:t>
            </a:r>
            <a:r>
              <a:rPr lang="ru-RU" sz="1600" dirty="0" err="1"/>
              <a:t>Українські</a:t>
            </a:r>
            <a:r>
              <a:rPr lang="ru-RU" sz="1600" dirty="0"/>
              <a:t> </a:t>
            </a:r>
            <a:r>
              <a:rPr lang="ru-RU" sz="1600" dirty="0" err="1"/>
              <a:t>спортсмени</a:t>
            </a:r>
            <a:r>
              <a:rPr lang="ru-RU" sz="1600" dirty="0"/>
              <a:t> </a:t>
            </a:r>
            <a:r>
              <a:rPr lang="ru-RU" sz="1600" dirty="0" err="1"/>
              <a:t>входять</a:t>
            </a:r>
            <a:r>
              <a:rPr lang="ru-RU" sz="1600" dirty="0"/>
              <a:t> до </a:t>
            </a:r>
            <a:r>
              <a:rPr lang="ru-RU" sz="1600" dirty="0" err="1"/>
              <a:t>сотні</a:t>
            </a:r>
            <a:r>
              <a:rPr lang="ru-RU" sz="1600" dirty="0"/>
              <a:t> </a:t>
            </a:r>
            <a:r>
              <a:rPr lang="ru-RU" sz="1600" dirty="0" err="1"/>
              <a:t>найкращих</a:t>
            </a:r>
            <a:r>
              <a:rPr lang="ru-RU" sz="1600" dirty="0"/>
              <a:t> </a:t>
            </a:r>
            <a:r>
              <a:rPr lang="ru-RU" sz="1600" dirty="0" err="1"/>
              <a:t>спортсменів</a:t>
            </a:r>
            <a:r>
              <a:rPr lang="ru-RU" sz="1600" dirty="0"/>
              <a:t> </a:t>
            </a:r>
            <a:r>
              <a:rPr lang="ru-RU" sz="1600" dirty="0" err="1"/>
              <a:t>світу</a:t>
            </a:r>
            <a:r>
              <a:rPr lang="ru-RU" sz="1600" dirty="0"/>
              <a:t> та </a:t>
            </a:r>
            <a:r>
              <a:rPr lang="ru-RU" sz="1600" dirty="0" err="1"/>
              <a:t>п’ять</a:t>
            </a:r>
            <a:r>
              <a:rPr lang="ru-RU" sz="1600" dirty="0"/>
              <a:t> </a:t>
            </a:r>
            <a:r>
              <a:rPr lang="ru-RU" sz="1600" dirty="0" err="1"/>
              <a:t>разів</a:t>
            </a:r>
            <a:r>
              <a:rPr lang="ru-RU" sz="1600" dirty="0"/>
              <a:t> брали участь у </a:t>
            </a:r>
            <a:r>
              <a:rPr lang="ru-RU" sz="1600" dirty="0" err="1"/>
              <a:t>Олімпійських</a:t>
            </a:r>
            <a:r>
              <a:rPr lang="ru-RU" sz="1600" dirty="0"/>
              <a:t> </a:t>
            </a:r>
            <a:r>
              <a:rPr lang="ru-RU" sz="1600" dirty="0" err="1"/>
              <a:t>Іграх</a:t>
            </a:r>
            <a:r>
              <a:rPr lang="ru-RU" sz="1600" dirty="0"/>
              <a:t>. </a:t>
            </a:r>
          </a:p>
          <a:p>
            <a:pPr marL="285750" indent="-285750" algn="just" fontAlgn="base">
              <a:buFont typeface="Wingdings" panose="05000000000000000000" pitchFamily="2" charset="2"/>
              <a:buChar char="q"/>
            </a:pPr>
            <a:r>
              <a:rPr lang="ru-RU" sz="1600" dirty="0"/>
              <a:t>2016 року на </a:t>
            </a:r>
            <a:r>
              <a:rPr lang="ru-RU" sz="1600" dirty="0" err="1"/>
              <a:t>Олімпіаді</a:t>
            </a:r>
            <a:r>
              <a:rPr lang="ru-RU" sz="1600" dirty="0"/>
              <a:t> у </a:t>
            </a:r>
            <a:r>
              <a:rPr lang="ru-RU" sz="1600" dirty="0" err="1"/>
              <a:t>Ріо</a:t>
            </a:r>
            <a:r>
              <a:rPr lang="ru-RU" sz="1600" dirty="0"/>
              <a:t>-де-Жанейро </a:t>
            </a:r>
            <a:r>
              <a:rPr lang="ru-RU" sz="1600" dirty="0" err="1"/>
              <a:t>українська</a:t>
            </a:r>
            <a:r>
              <a:rPr lang="ru-RU" sz="1600" dirty="0"/>
              <a:t> </a:t>
            </a:r>
            <a:r>
              <a:rPr lang="ru-RU" sz="1600" dirty="0" err="1"/>
              <a:t>бадмінтоністка</a:t>
            </a:r>
            <a:r>
              <a:rPr lang="ru-RU" sz="1600" dirty="0"/>
              <a:t> </a:t>
            </a:r>
            <a:r>
              <a:rPr lang="ru-RU" sz="1600" dirty="0" err="1"/>
              <a:t>Марія</a:t>
            </a:r>
            <a:r>
              <a:rPr lang="ru-RU" sz="1600" dirty="0"/>
              <a:t> </a:t>
            </a:r>
            <a:r>
              <a:rPr lang="ru-RU" sz="1600" dirty="0" err="1"/>
              <a:t>Улітіна</a:t>
            </a:r>
            <a:r>
              <a:rPr lang="ru-RU" sz="1600" dirty="0"/>
              <a:t> </a:t>
            </a:r>
            <a:r>
              <a:rPr lang="ru-RU" sz="1600" dirty="0" err="1"/>
              <a:t>обіграла</a:t>
            </a:r>
            <a:r>
              <a:rPr lang="ru-RU" sz="1600" dirty="0"/>
              <a:t> 5-ту ракетку </a:t>
            </a:r>
            <a:r>
              <a:rPr lang="ru-RU" sz="1600" dirty="0" err="1"/>
              <a:t>світу</a:t>
            </a:r>
            <a:r>
              <a:rPr lang="ru-RU" sz="1600" dirty="0"/>
              <a:t> і </a:t>
            </a:r>
            <a:r>
              <a:rPr lang="ru-RU" sz="1600" dirty="0" err="1"/>
              <a:t>увійшла</a:t>
            </a:r>
            <a:r>
              <a:rPr lang="ru-RU" sz="1600" dirty="0"/>
              <a:t> до 13-ки </a:t>
            </a:r>
            <a:r>
              <a:rPr lang="ru-RU" sz="1600" dirty="0" err="1"/>
              <a:t>кращих</a:t>
            </a:r>
            <a:r>
              <a:rPr lang="ru-RU" sz="1600" dirty="0"/>
              <a:t>.</a:t>
            </a:r>
            <a:endParaRPr lang="uk-UA" sz="16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289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войные круглые скобки 6"/>
          <p:cNvSpPr/>
          <p:nvPr/>
        </p:nvSpPr>
        <p:spPr>
          <a:xfrm>
            <a:off x="460374" y="3645023"/>
            <a:ext cx="7679897" cy="2438213"/>
          </a:xfrm>
          <a:prstGeom prst="bracketPair">
            <a:avLst/>
          </a:prstGeom>
          <a:solidFill>
            <a:srgbClr val="FC8560"/>
          </a:solidFill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485" y="548680"/>
            <a:ext cx="3106688" cy="562074"/>
          </a:xfrm>
        </p:spPr>
        <p:txBody>
          <a:bodyPr>
            <a:normAutofit/>
          </a:bodyPr>
          <a:lstStyle/>
          <a:p>
            <a:r>
              <a:rPr lang="uk-UA" b="1" u="sng" dirty="0">
                <a:solidFill>
                  <a:schemeClr val="accent1">
                    <a:lumMod val="75000"/>
                  </a:schemeClr>
                </a:solidFill>
              </a:rPr>
              <a:t>Бадмінтон</a:t>
            </a:r>
            <a:endParaRPr lang="ru-RU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87302" y="1318307"/>
            <a:ext cx="3556751" cy="108012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Азартність </a:t>
            </a:r>
            <a:r>
              <a:rPr lang="uk-UA" sz="3600" dirty="0">
                <a:solidFill>
                  <a:srgbClr val="FFFF00"/>
                </a:solidFill>
              </a:rPr>
              <a:t>♦♦♦♦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err="1"/>
              <a:t>Травматичність</a:t>
            </a:r>
            <a:r>
              <a:rPr lang="uk-UA" dirty="0"/>
              <a:t>  </a:t>
            </a:r>
            <a:r>
              <a:rPr lang="uk-UA" sz="3600" dirty="0">
                <a:solidFill>
                  <a:srgbClr val="FFFF00"/>
                </a:solidFill>
              </a:rPr>
              <a:t>--</a:t>
            </a:r>
          </a:p>
          <a:p>
            <a:endParaRPr lang="uk-UA" sz="36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28356" y="3755809"/>
            <a:ext cx="71439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Бадмінто́н</a:t>
            </a:r>
            <a:r>
              <a:rPr lang="ru-RU" dirty="0"/>
              <a:t> — спортивна </a:t>
            </a:r>
            <a:r>
              <a:rPr lang="ru-RU" dirty="0" err="1"/>
              <a:t>гра</a:t>
            </a:r>
            <a:r>
              <a:rPr lang="ru-RU" dirty="0"/>
              <a:t>, яка проводиться на невеликому </a:t>
            </a:r>
            <a:r>
              <a:rPr lang="ru-RU" dirty="0" err="1"/>
              <a:t>майданчику</a:t>
            </a:r>
            <a:r>
              <a:rPr lang="ru-RU" dirty="0"/>
              <a:t>, </a:t>
            </a:r>
            <a:r>
              <a:rPr lang="ru-RU" dirty="0" err="1"/>
              <a:t>поділеному</a:t>
            </a:r>
            <a:r>
              <a:rPr lang="ru-RU" dirty="0"/>
              <a:t> </a:t>
            </a:r>
            <a:r>
              <a:rPr lang="ru-RU" dirty="0" err="1"/>
              <a:t>сіткою</a:t>
            </a:r>
            <a:r>
              <a:rPr lang="ru-RU" dirty="0"/>
              <a:t> на 2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 На них </a:t>
            </a:r>
            <a:r>
              <a:rPr lang="ru-RU" dirty="0" err="1"/>
              <a:t>розташовуються</a:t>
            </a:r>
            <a:r>
              <a:rPr lang="ru-RU" dirty="0"/>
              <a:t> супротивники,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ракетки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перекинути</a:t>
            </a:r>
            <a:r>
              <a:rPr lang="ru-RU" dirty="0"/>
              <a:t> волан (</a:t>
            </a:r>
            <a:r>
              <a:rPr lang="ru-RU" dirty="0" err="1"/>
              <a:t>коркова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пластмасова</a:t>
            </a:r>
            <a:r>
              <a:rPr lang="ru-RU" dirty="0"/>
              <a:t> </a:t>
            </a:r>
            <a:r>
              <a:rPr lang="ru-RU" dirty="0" err="1"/>
              <a:t>півсфера</a:t>
            </a:r>
            <a:r>
              <a:rPr lang="ru-RU" dirty="0"/>
              <a:t> з </a:t>
            </a:r>
            <a:r>
              <a:rPr lang="ru-RU" dirty="0" err="1"/>
              <a:t>пір</a:t>
            </a:r>
            <a:r>
              <a:rPr lang="en-US" dirty="0"/>
              <a:t>’</a:t>
            </a:r>
            <a:r>
              <a:rPr lang="ru-RU" dirty="0" err="1"/>
              <a:t>яним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нейлоновим</a:t>
            </a:r>
            <a:r>
              <a:rPr lang="ru-RU" dirty="0"/>
              <a:t> </a:t>
            </a:r>
            <a:r>
              <a:rPr lang="ru-RU" dirty="0" err="1"/>
              <a:t>обрамленням</a:t>
            </a:r>
            <a:r>
              <a:rPr lang="ru-RU" dirty="0"/>
              <a:t>) через </a:t>
            </a:r>
            <a:r>
              <a:rPr lang="ru-RU" dirty="0" err="1"/>
              <a:t>сітку</a:t>
            </a:r>
            <a:r>
              <a:rPr lang="ru-RU" dirty="0"/>
              <a:t> на </a:t>
            </a:r>
            <a:r>
              <a:rPr lang="ru-RU" dirty="0" err="1"/>
              <a:t>іншу</a:t>
            </a:r>
            <a:r>
              <a:rPr lang="ru-RU" dirty="0"/>
              <a:t> половину корту так, </a:t>
            </a:r>
            <a:r>
              <a:rPr lang="ru-RU" dirty="0" err="1"/>
              <a:t>щоб</a:t>
            </a:r>
            <a:r>
              <a:rPr lang="ru-RU" dirty="0"/>
              <a:t> супротивник не </a:t>
            </a:r>
            <a:r>
              <a:rPr lang="ru-RU" dirty="0" err="1"/>
              <a:t>зміг</a:t>
            </a:r>
            <a:r>
              <a:rPr lang="ru-RU" dirty="0"/>
              <a:t> </a:t>
            </a:r>
            <a:r>
              <a:rPr lang="ru-RU" dirty="0" err="1"/>
              <a:t>відбити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назад.  </a:t>
            </a:r>
            <a:r>
              <a:rPr lang="ru-RU" dirty="0" err="1"/>
              <a:t>Бадмінтон</a:t>
            </a:r>
            <a:r>
              <a:rPr lang="ru-RU" dirty="0"/>
              <a:t> — </a:t>
            </a:r>
            <a:r>
              <a:rPr lang="ru-RU" dirty="0" err="1"/>
              <a:t>олімпійський</a:t>
            </a:r>
            <a:r>
              <a:rPr lang="ru-RU" dirty="0"/>
              <a:t> вид спорту.</a:t>
            </a:r>
          </a:p>
        </p:txBody>
      </p:sp>
      <p:sp>
        <p:nvSpPr>
          <p:cNvPr id="4" name="AutoShape 4" descr="Черлидинг: векторные изображения и иллюстрации, которые можно скачать  бесплатно | Freep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Черлидинг: векторные изображения и иллюстрации, которые можно скачать  бесплатно | Freepi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Картинки по запросу бадминтон рисунки | Badminton, Cartoon, 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554" y="312738"/>
            <a:ext cx="3423814" cy="290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53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ятиугольник 5"/>
          <p:cNvSpPr/>
          <p:nvPr/>
        </p:nvSpPr>
        <p:spPr>
          <a:xfrm>
            <a:off x="359248" y="2996952"/>
            <a:ext cx="8253256" cy="2088232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ятиугольник 1"/>
          <p:cNvSpPr/>
          <p:nvPr/>
        </p:nvSpPr>
        <p:spPr>
          <a:xfrm>
            <a:off x="359248" y="980728"/>
            <a:ext cx="8253256" cy="1800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691680" y="244914"/>
            <a:ext cx="6048672" cy="41805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uk-UA" b="1" u="sng" dirty="0">
                <a:solidFill>
                  <a:srgbClr val="FA5522"/>
                </a:solidFill>
              </a:rPr>
              <a:t>Цікаві факти про Бадмінтон</a:t>
            </a:r>
            <a:endParaRPr lang="ru-RU" b="1" u="sng" dirty="0">
              <a:solidFill>
                <a:srgbClr val="FA5522"/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359248" y="5305276"/>
            <a:ext cx="7525120" cy="108012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59248" y="5425266"/>
            <a:ext cx="7093072" cy="8401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1800" dirty="0"/>
              <a:t>А ще в бадмінтон грають космонавти, бо гра тренує навички стрибання, правильного падіння, координації та покращує роботу серцево-судинної системи.</a:t>
            </a:r>
            <a:endParaRPr lang="ru-RU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386151" y="3025421"/>
            <a:ext cx="73542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Цей</a:t>
            </a:r>
            <a:r>
              <a:rPr lang="ru-RU" dirty="0"/>
              <a:t> вид спорту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офіційно</a:t>
            </a:r>
            <a:r>
              <a:rPr lang="ru-RU" dirty="0"/>
              <a:t> </a:t>
            </a:r>
            <a:r>
              <a:rPr lang="ru-RU" dirty="0" err="1"/>
              <a:t>підтверджені</a:t>
            </a:r>
            <a:r>
              <a:rPr lang="ru-RU" dirty="0"/>
              <a:t>  </a:t>
            </a:r>
            <a:r>
              <a:rPr lang="ru-RU" dirty="0" err="1"/>
              <a:t>лікарями</a:t>
            </a:r>
            <a:r>
              <a:rPr lang="ru-RU" dirty="0"/>
              <a:t>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, - </a:t>
            </a:r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зір</a:t>
            </a:r>
            <a:r>
              <a:rPr lang="ru-RU" dirty="0"/>
              <a:t>, </a:t>
            </a:r>
            <a:r>
              <a:rPr lang="ru-RU" dirty="0" err="1"/>
              <a:t>координацію</a:t>
            </a:r>
            <a:r>
              <a:rPr lang="ru-RU" dirty="0"/>
              <a:t> та є </a:t>
            </a:r>
            <a:r>
              <a:rPr lang="ru-RU" dirty="0" err="1"/>
              <a:t>профілактикою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.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гри</a:t>
            </a:r>
            <a:r>
              <a:rPr lang="ru-RU" dirty="0"/>
              <a:t> </a:t>
            </a:r>
            <a:r>
              <a:rPr lang="ru-RU" dirty="0" err="1"/>
              <a:t>окодивиться</a:t>
            </a:r>
            <a:r>
              <a:rPr lang="ru-RU" dirty="0"/>
              <a:t> </a:t>
            </a:r>
            <a:r>
              <a:rPr lang="ru-RU" dirty="0" err="1"/>
              <a:t>периферичним</a:t>
            </a:r>
            <a:r>
              <a:rPr lang="ru-RU" dirty="0"/>
              <a:t> </a:t>
            </a:r>
            <a:r>
              <a:rPr lang="ru-RU" dirty="0" err="1"/>
              <a:t>зором</a:t>
            </a:r>
            <a:r>
              <a:rPr lang="ru-RU" dirty="0"/>
              <a:t>, - </a:t>
            </a:r>
            <a:r>
              <a:rPr lang="ru-RU" dirty="0" err="1"/>
              <a:t>гравцю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 за </a:t>
            </a:r>
            <a:r>
              <a:rPr lang="ru-RU" dirty="0" err="1"/>
              <a:t>майданчиком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гравцями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око </a:t>
            </a:r>
            <a:r>
              <a:rPr lang="ru-RU" dirty="0" err="1"/>
              <a:t>слідкує</a:t>
            </a:r>
            <a:r>
              <a:rPr lang="ru-RU" dirty="0"/>
              <a:t> за воланом.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крихітна</a:t>
            </a:r>
            <a:r>
              <a:rPr lang="ru-RU" dirty="0"/>
              <a:t> </a:t>
            </a:r>
            <a:r>
              <a:rPr lang="ru-RU" dirty="0" err="1"/>
              <a:t>ціль</a:t>
            </a:r>
            <a:r>
              <a:rPr lang="ru-RU" dirty="0"/>
              <a:t>, яка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швидео</a:t>
            </a:r>
            <a:r>
              <a:rPr lang="ru-RU" dirty="0"/>
              <a:t> </a:t>
            </a:r>
            <a:r>
              <a:rPr lang="ru-RU" dirty="0" err="1"/>
              <a:t>переміщується</a:t>
            </a:r>
            <a:r>
              <a:rPr lang="ru-RU" dirty="0"/>
              <a:t>. Ось так м</a:t>
            </a:r>
            <a:r>
              <a:rPr lang="en-US" dirty="0"/>
              <a:t>’</a:t>
            </a:r>
            <a:r>
              <a:rPr lang="ru-RU" dirty="0"/>
              <a:t>язи ока добре </a:t>
            </a:r>
            <a:r>
              <a:rPr lang="ru-RU" dirty="0" err="1"/>
              <a:t>тренуються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гри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3" y="980728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Гра в бадмінтон у багатьох асоціюється з відпочинком на природі. Насправді, це одна з найшвидших ігор у світі, яка прийшла до нас із Англії.  Адже, швидкість польоту волана під час удару  «</a:t>
            </a:r>
            <a:r>
              <a:rPr lang="uk-UA" dirty="0" err="1"/>
              <a:t>смеш</a:t>
            </a:r>
            <a:r>
              <a:rPr lang="uk-UA" dirty="0"/>
              <a:t>» – 493 км/год. Швидше летить тільки куля! А ще бадмінтон – це олімпійський вид спорту та найпопулярніша спортивна гра в Китаї.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438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729064" cy="418058"/>
          </a:xfrm>
          <a:solidFill>
            <a:srgbClr val="FC856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u="sng" dirty="0">
                <a:solidFill>
                  <a:schemeClr val="tx1"/>
                </a:solidFill>
              </a:rPr>
              <a:t>Історія виникнення </a:t>
            </a:r>
            <a:endParaRPr lang="ru-RU" b="1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23928" y="1124744"/>
            <a:ext cx="468052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err="1"/>
              <a:t>Бадмінтон</a:t>
            </a:r>
            <a:r>
              <a:rPr lang="ru-RU" sz="1600" dirty="0"/>
              <a:t> — одна з </a:t>
            </a:r>
            <a:r>
              <a:rPr lang="ru-RU" sz="1600" dirty="0" err="1"/>
              <a:t>найдавніших</a:t>
            </a:r>
            <a:r>
              <a:rPr lang="ru-RU" sz="1600" dirty="0"/>
              <a:t> </a:t>
            </a:r>
            <a:r>
              <a:rPr lang="ru-RU" sz="1600" dirty="0" err="1"/>
              <a:t>ігор</a:t>
            </a:r>
            <a:r>
              <a:rPr lang="ru-RU" sz="1600" dirty="0"/>
              <a:t> на </a:t>
            </a:r>
            <a:r>
              <a:rPr lang="ru-RU" sz="1600" dirty="0" err="1"/>
              <a:t>Землі</a:t>
            </a:r>
            <a:r>
              <a:rPr lang="ru-RU" sz="1600" dirty="0"/>
              <a:t>. </a:t>
            </a:r>
            <a:r>
              <a:rPr lang="ru-RU" sz="1600" dirty="0" err="1"/>
              <a:t>Існує</a:t>
            </a:r>
            <a:r>
              <a:rPr lang="ru-RU" sz="1600" dirty="0"/>
              <a:t> </a:t>
            </a:r>
            <a:r>
              <a:rPr lang="ru-RU" sz="1600" dirty="0" err="1"/>
              <a:t>безліч</a:t>
            </a:r>
            <a:r>
              <a:rPr lang="ru-RU" sz="1600" dirty="0"/>
              <a:t> </a:t>
            </a:r>
            <a:r>
              <a:rPr lang="ru-RU" sz="1600" dirty="0" err="1"/>
              <a:t>версій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походження</a:t>
            </a:r>
            <a:r>
              <a:rPr lang="ru-RU" sz="1600" dirty="0"/>
              <a:t>. </a:t>
            </a:r>
            <a:r>
              <a:rPr lang="ru-RU" sz="1600" dirty="0" err="1"/>
              <a:t>Деякі</a:t>
            </a:r>
            <a:r>
              <a:rPr lang="ru-RU" sz="1600" dirty="0"/>
              <a:t> </a:t>
            </a:r>
            <a:r>
              <a:rPr lang="ru-RU" sz="1600" dirty="0" err="1"/>
              <a:t>факти</a:t>
            </a:r>
            <a:r>
              <a:rPr lang="ru-RU" sz="1600" dirty="0"/>
              <a:t> </a:t>
            </a:r>
            <a:r>
              <a:rPr lang="ru-RU" sz="1600" dirty="0" err="1"/>
              <a:t>свідчать</a:t>
            </a:r>
            <a:r>
              <a:rPr lang="ru-RU" sz="1600" dirty="0"/>
              <a:t> про те,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сучасний</a:t>
            </a:r>
            <a:r>
              <a:rPr lang="ru-RU" sz="1600" dirty="0"/>
              <a:t> </a:t>
            </a:r>
            <a:r>
              <a:rPr lang="ru-RU" sz="1600" dirty="0" err="1"/>
              <a:t>бадмінтон</a:t>
            </a:r>
            <a:r>
              <a:rPr lang="ru-RU" sz="1600" dirty="0"/>
              <a:t> </a:t>
            </a:r>
            <a:r>
              <a:rPr lang="ru-RU" sz="1600" dirty="0" err="1"/>
              <a:t>розвився</a:t>
            </a:r>
            <a:r>
              <a:rPr lang="ru-RU" sz="1600" dirty="0"/>
              <a:t> з </a:t>
            </a:r>
            <a:r>
              <a:rPr lang="ru-RU" sz="1600" dirty="0" err="1"/>
              <a:t>давньої</a:t>
            </a:r>
            <a:r>
              <a:rPr lang="ru-RU" sz="1600" dirty="0"/>
              <a:t> </a:t>
            </a:r>
            <a:r>
              <a:rPr lang="ru-RU" sz="1600" dirty="0" err="1"/>
              <a:t>гри</a:t>
            </a:r>
            <a:r>
              <a:rPr lang="ru-RU" sz="1600" dirty="0"/>
              <a:t> у волан. </a:t>
            </a:r>
          </a:p>
          <a:p>
            <a:pPr marL="0" indent="0" algn="just">
              <a:buNone/>
            </a:pPr>
            <a:r>
              <a:rPr lang="ru-RU" sz="1600" dirty="0"/>
              <a:t>Два-три </a:t>
            </a:r>
            <a:r>
              <a:rPr lang="ru-RU" sz="1600" dirty="0" err="1"/>
              <a:t>тисячоліття</a:t>
            </a:r>
            <a:r>
              <a:rPr lang="ru-RU" sz="1600" dirty="0"/>
              <a:t> тому у волан </a:t>
            </a:r>
            <a:r>
              <a:rPr lang="ru-RU" sz="1600" dirty="0" err="1"/>
              <a:t>грали</a:t>
            </a:r>
            <a:r>
              <a:rPr lang="ru-RU" sz="1600" dirty="0"/>
              <a:t> </a:t>
            </a:r>
            <a:r>
              <a:rPr lang="ru-RU" sz="1600" dirty="0" err="1"/>
              <a:t>дорослі</a:t>
            </a:r>
            <a:r>
              <a:rPr lang="ru-RU" sz="1600" dirty="0"/>
              <a:t> і </a:t>
            </a:r>
            <a:r>
              <a:rPr lang="ru-RU" sz="1600" dirty="0" err="1"/>
              <a:t>діти</a:t>
            </a:r>
            <a:r>
              <a:rPr lang="ru-RU" sz="1600" dirty="0"/>
              <a:t> </a:t>
            </a:r>
            <a:r>
              <a:rPr lang="ru-RU" sz="1600" dirty="0" err="1"/>
              <a:t>Стародавньої</a:t>
            </a:r>
            <a:r>
              <a:rPr lang="ru-RU" sz="1600" dirty="0"/>
              <a:t> </a:t>
            </a:r>
            <a:r>
              <a:rPr lang="ru-RU" sz="1600" dirty="0" err="1"/>
              <a:t>Греції</a:t>
            </a:r>
            <a:r>
              <a:rPr lang="ru-RU" sz="1600" dirty="0"/>
              <a:t>, Китаю, </a:t>
            </a:r>
            <a:r>
              <a:rPr lang="ru-RU" sz="1600" dirty="0" err="1"/>
              <a:t>Японії</a:t>
            </a:r>
            <a:r>
              <a:rPr lang="ru-RU" sz="1600" dirty="0"/>
              <a:t>, </a:t>
            </a:r>
            <a:r>
              <a:rPr lang="ru-RU" sz="1600" dirty="0" err="1"/>
              <a:t>Індії</a:t>
            </a:r>
            <a:r>
              <a:rPr lang="ru-RU" sz="1600" dirty="0"/>
              <a:t> та  </a:t>
            </a:r>
            <a:r>
              <a:rPr lang="ru-RU" sz="1600" dirty="0" err="1"/>
              <a:t>країн</a:t>
            </a:r>
            <a:r>
              <a:rPr lang="ru-RU" sz="1600" dirty="0"/>
              <a:t> Африки. </a:t>
            </a:r>
          </a:p>
          <a:p>
            <a:pPr marL="0" indent="0" algn="just">
              <a:buNone/>
            </a:pPr>
            <a:r>
              <a:rPr lang="ru-RU" sz="1600" dirty="0"/>
              <a:t>В одному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стародавніх</a:t>
            </a:r>
            <a:r>
              <a:rPr lang="ru-RU" sz="1600" dirty="0"/>
              <a:t> </a:t>
            </a:r>
            <a:r>
              <a:rPr lang="ru-RU" sz="1600" dirty="0" err="1"/>
              <a:t>манускриптів</a:t>
            </a:r>
            <a:r>
              <a:rPr lang="ru-RU" sz="1600" dirty="0"/>
              <a:t> </a:t>
            </a:r>
            <a:r>
              <a:rPr lang="ru-RU" sz="1600" dirty="0" err="1"/>
              <a:t>повідомляється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у 1122 </a:t>
            </a:r>
            <a:r>
              <a:rPr lang="ru-RU" sz="1600" dirty="0" err="1"/>
              <a:t>році</a:t>
            </a:r>
            <a:r>
              <a:rPr lang="ru-RU" sz="1600" dirty="0"/>
              <a:t> до </a:t>
            </a:r>
            <a:r>
              <a:rPr lang="ru-RU" sz="1600" dirty="0" err="1"/>
              <a:t>нашої</a:t>
            </a:r>
            <a:r>
              <a:rPr lang="ru-RU" sz="1600" dirty="0"/>
              <a:t> </a:t>
            </a:r>
            <a:r>
              <a:rPr lang="ru-RU" sz="1600" dirty="0" err="1"/>
              <a:t>ери</a:t>
            </a:r>
            <a:r>
              <a:rPr lang="ru-RU" sz="1600" dirty="0"/>
              <a:t> у </a:t>
            </a:r>
            <a:r>
              <a:rPr lang="ru-RU" sz="1600" dirty="0" err="1"/>
              <a:t>Китаї</a:t>
            </a:r>
            <a:r>
              <a:rPr lang="ru-RU" sz="1600" dirty="0"/>
              <a:t> за </a:t>
            </a:r>
            <a:r>
              <a:rPr lang="ru-RU" sz="1600" dirty="0" err="1"/>
              <a:t>часів</a:t>
            </a:r>
            <a:r>
              <a:rPr lang="ru-RU" sz="1600" dirty="0"/>
              <a:t> </a:t>
            </a:r>
            <a:r>
              <a:rPr lang="ru-RU" sz="1600" dirty="0" err="1"/>
              <a:t>правління</a:t>
            </a:r>
            <a:r>
              <a:rPr lang="ru-RU" sz="1600" dirty="0"/>
              <a:t> </a:t>
            </a:r>
            <a:r>
              <a:rPr lang="ru-RU" sz="1600" dirty="0" err="1"/>
              <a:t>династії</a:t>
            </a:r>
            <a:r>
              <a:rPr lang="ru-RU" sz="1600" dirty="0"/>
              <a:t> Чу </a:t>
            </a:r>
            <a:r>
              <a:rPr lang="ru-RU" sz="1600" dirty="0" err="1"/>
              <a:t>грали</a:t>
            </a:r>
            <a:r>
              <a:rPr lang="ru-RU" sz="1600" dirty="0"/>
              <a:t> в </a:t>
            </a:r>
            <a:r>
              <a:rPr lang="ru-RU" sz="1600" dirty="0" err="1"/>
              <a:t>м’яч</a:t>
            </a:r>
            <a:r>
              <a:rPr lang="ru-RU" sz="1600" dirty="0"/>
              <a:t> з </a:t>
            </a:r>
            <a:r>
              <a:rPr lang="ru-RU" sz="1600" dirty="0" err="1"/>
              <a:t>пір’ям</a:t>
            </a:r>
            <a:r>
              <a:rPr lang="ru-RU" sz="1600" dirty="0"/>
              <a:t>. </a:t>
            </a:r>
            <a:r>
              <a:rPr lang="ru-RU" sz="1600" dirty="0" err="1"/>
              <a:t>Гра</a:t>
            </a:r>
            <a:r>
              <a:rPr lang="ru-RU" sz="1600" dirty="0"/>
              <a:t> </a:t>
            </a:r>
            <a:r>
              <a:rPr lang="ru-RU" sz="1600" dirty="0" err="1"/>
              <a:t>називалася</a:t>
            </a:r>
            <a:r>
              <a:rPr lang="ru-RU" sz="1600" dirty="0"/>
              <a:t> «</a:t>
            </a:r>
            <a:r>
              <a:rPr lang="ru-RU" sz="1600" dirty="0" err="1"/>
              <a:t>ді-дзяу-ци</a:t>
            </a:r>
            <a:r>
              <a:rPr lang="ru-RU" sz="1600" dirty="0"/>
              <a:t>». </a:t>
            </a:r>
          </a:p>
          <a:p>
            <a:pPr marL="0" indent="0" algn="just">
              <a:buNone/>
            </a:pPr>
            <a:r>
              <a:rPr lang="ru-RU" sz="1600" dirty="0"/>
              <a:t>В </a:t>
            </a:r>
            <a:r>
              <a:rPr lang="ru-RU" sz="1600" dirty="0" err="1"/>
              <a:t>Японії</a:t>
            </a:r>
            <a:r>
              <a:rPr lang="ru-RU" sz="1600" dirty="0"/>
              <a:t> </a:t>
            </a:r>
            <a:r>
              <a:rPr lang="ru-RU" sz="1600" dirty="0" err="1"/>
              <a:t>була</a:t>
            </a:r>
            <a:r>
              <a:rPr lang="ru-RU" sz="1600" dirty="0"/>
              <a:t> </a:t>
            </a:r>
            <a:r>
              <a:rPr lang="ru-RU" sz="1600" dirty="0" err="1"/>
              <a:t>поширена</a:t>
            </a:r>
            <a:r>
              <a:rPr lang="ru-RU" sz="1600" dirty="0"/>
              <a:t> </a:t>
            </a:r>
            <a:r>
              <a:rPr lang="ru-RU" sz="1600" dirty="0" err="1"/>
              <a:t>гра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</a:t>
            </a:r>
            <a:r>
              <a:rPr lang="ru-RU" sz="1600" dirty="0" err="1"/>
              <a:t>назвою</a:t>
            </a:r>
            <a:r>
              <a:rPr lang="ru-RU" sz="1600" dirty="0"/>
              <a:t> «</a:t>
            </a:r>
            <a:r>
              <a:rPr lang="ru-RU" sz="1600" dirty="0" err="1"/>
              <a:t>ойбане</a:t>
            </a:r>
            <a:r>
              <a:rPr lang="ru-RU" sz="1600" dirty="0"/>
              <a:t>» (в </a:t>
            </a:r>
            <a:r>
              <a:rPr lang="ru-RU" sz="1600" dirty="0" err="1"/>
              <a:t>перекладі</a:t>
            </a:r>
            <a:r>
              <a:rPr lang="ru-RU" sz="1600" dirty="0"/>
              <a:t> «</a:t>
            </a:r>
            <a:r>
              <a:rPr lang="ru-RU" sz="1600" dirty="0" err="1"/>
              <a:t>літаюче</a:t>
            </a:r>
            <a:r>
              <a:rPr lang="ru-RU" sz="1600" dirty="0"/>
              <a:t> перо»). Вона </a:t>
            </a:r>
            <a:r>
              <a:rPr lang="ru-RU" sz="1600" dirty="0" err="1"/>
              <a:t>полягала</a:t>
            </a:r>
            <a:r>
              <a:rPr lang="ru-RU" sz="1600" dirty="0"/>
              <a:t> в </a:t>
            </a:r>
            <a:r>
              <a:rPr lang="ru-RU" sz="1600" dirty="0" err="1"/>
              <a:t>перекиданні</a:t>
            </a:r>
            <a:r>
              <a:rPr lang="ru-RU" sz="1600" dirty="0"/>
              <a:t> </a:t>
            </a:r>
            <a:r>
              <a:rPr lang="ru-RU" sz="1600" dirty="0" err="1"/>
              <a:t>дерев’яними</a:t>
            </a:r>
            <a:r>
              <a:rPr lang="ru-RU" sz="1600" dirty="0"/>
              <a:t> ракетками «волану», </a:t>
            </a:r>
            <a:r>
              <a:rPr lang="ru-RU" sz="1600" dirty="0" err="1"/>
              <a:t>зробленого</a:t>
            </a:r>
            <a:r>
              <a:rPr lang="ru-RU" sz="1600" dirty="0"/>
              <a:t> з </a:t>
            </a:r>
            <a:r>
              <a:rPr lang="ru-RU" sz="1600" dirty="0" err="1"/>
              <a:t>декількох</a:t>
            </a:r>
            <a:r>
              <a:rPr lang="ru-RU" sz="1600" dirty="0"/>
              <a:t> </a:t>
            </a:r>
            <a:r>
              <a:rPr lang="ru-RU" sz="1600" dirty="0" err="1"/>
              <a:t>пір’їн</a:t>
            </a:r>
            <a:r>
              <a:rPr lang="ru-RU" sz="1600" dirty="0"/>
              <a:t> і </a:t>
            </a:r>
            <a:r>
              <a:rPr lang="ru-RU" sz="1600" dirty="0" err="1"/>
              <a:t>кісточки</a:t>
            </a:r>
            <a:r>
              <a:rPr lang="ru-RU" sz="1600" dirty="0"/>
              <a:t> </a:t>
            </a:r>
            <a:r>
              <a:rPr lang="ru-RU" sz="1600" dirty="0" err="1"/>
              <a:t>висушеної</a:t>
            </a:r>
            <a:r>
              <a:rPr lang="ru-RU" sz="1600" dirty="0"/>
              <a:t> </a:t>
            </a:r>
            <a:r>
              <a:rPr lang="ru-RU" sz="1600" dirty="0" err="1"/>
              <a:t>вишні</a:t>
            </a:r>
            <a:r>
              <a:rPr lang="ru-RU" sz="1600" dirty="0"/>
              <a:t>.</a:t>
            </a:r>
          </a:p>
        </p:txBody>
      </p:sp>
      <p:pic>
        <p:nvPicPr>
          <p:cNvPr id="2050" name="Picture 2" descr="https://ubf.com.ua/wp-content/uploads/2018/05/0022.jpg.pagespeed.ce.WtnMlLw_zJ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3373760" cy="516391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86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729064" cy="418058"/>
          </a:xfrm>
          <a:solidFill>
            <a:srgbClr val="FC856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u="sng" dirty="0">
                <a:solidFill>
                  <a:schemeClr val="tx1"/>
                </a:solidFill>
              </a:rPr>
              <a:t>Історія виникнення </a:t>
            </a:r>
            <a:endParaRPr lang="ru-RU" b="1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208912" cy="8640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/>
              <a:t>У </a:t>
            </a:r>
            <a:r>
              <a:rPr lang="ru-RU" sz="1600" dirty="0" err="1"/>
              <a:t>Франції</a:t>
            </a:r>
            <a:r>
              <a:rPr lang="ru-RU" sz="1600" dirty="0"/>
              <a:t> </a:t>
            </a:r>
            <a:r>
              <a:rPr lang="ru-RU" sz="1600" dirty="0" err="1"/>
              <a:t>подібна</a:t>
            </a:r>
            <a:r>
              <a:rPr lang="ru-RU" sz="1600" dirty="0"/>
              <a:t> </a:t>
            </a:r>
            <a:r>
              <a:rPr lang="ru-RU" sz="1600" dirty="0" err="1"/>
              <a:t>гра</a:t>
            </a:r>
            <a:r>
              <a:rPr lang="ru-RU" sz="1600" dirty="0"/>
              <a:t> мала </a:t>
            </a:r>
            <a:r>
              <a:rPr lang="ru-RU" sz="1600" dirty="0" err="1"/>
              <a:t>назву</a:t>
            </a:r>
            <a:r>
              <a:rPr lang="ru-RU" sz="1600" dirty="0"/>
              <a:t> </a:t>
            </a:r>
            <a:r>
              <a:rPr lang="ru-RU" sz="1600" u="sng" dirty="0"/>
              <a:t>«же-де-</a:t>
            </a:r>
            <a:r>
              <a:rPr lang="ru-RU" sz="1600" u="sng" dirty="0" err="1"/>
              <a:t>пом</a:t>
            </a:r>
            <a:r>
              <a:rPr lang="ru-RU" sz="1600" dirty="0"/>
              <a:t>» («</a:t>
            </a:r>
            <a:r>
              <a:rPr lang="ru-RU" sz="1600" dirty="0" err="1"/>
              <a:t>гра</a:t>
            </a:r>
            <a:r>
              <a:rPr lang="ru-RU" sz="1600" dirty="0"/>
              <a:t> з </a:t>
            </a:r>
            <a:r>
              <a:rPr lang="ru-RU" sz="1600" dirty="0" err="1"/>
              <a:t>яблуком</a:t>
            </a:r>
            <a:r>
              <a:rPr lang="ru-RU" sz="1600" dirty="0"/>
              <a:t>»). </a:t>
            </a:r>
            <a:r>
              <a:rPr lang="ru-RU" sz="1600" dirty="0" err="1"/>
              <a:t>Англійські</a:t>
            </a:r>
            <a:r>
              <a:rPr lang="ru-RU" sz="1600" dirty="0"/>
              <a:t> </a:t>
            </a:r>
            <a:r>
              <a:rPr lang="ru-RU" sz="1600" dirty="0" err="1"/>
              <a:t>середньовічні</a:t>
            </a:r>
            <a:r>
              <a:rPr lang="ru-RU" sz="1600" dirty="0"/>
              <a:t> </a:t>
            </a:r>
            <a:r>
              <a:rPr lang="ru-RU" sz="1600" dirty="0" err="1"/>
              <a:t>гравюри</a:t>
            </a:r>
            <a:r>
              <a:rPr lang="ru-RU" sz="1600" dirty="0"/>
              <a:t> на </a:t>
            </a:r>
            <a:r>
              <a:rPr lang="ru-RU" sz="1600" dirty="0" err="1"/>
              <a:t>дереві</a:t>
            </a:r>
            <a:r>
              <a:rPr lang="ru-RU" sz="1600" dirty="0"/>
              <a:t> </a:t>
            </a:r>
            <a:r>
              <a:rPr lang="ru-RU" sz="1600" dirty="0" err="1"/>
              <a:t>зображують</a:t>
            </a:r>
            <a:r>
              <a:rPr lang="ru-RU" sz="1600" dirty="0"/>
              <a:t> селян,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перекидають</a:t>
            </a:r>
            <a:r>
              <a:rPr lang="ru-RU" sz="1600" dirty="0"/>
              <a:t> один одному волан. Про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свідчать</a:t>
            </a:r>
            <a:r>
              <a:rPr lang="ru-RU" sz="1600" dirty="0"/>
              <a:t> </a:t>
            </a:r>
            <a:r>
              <a:rPr lang="ru-RU" sz="1600" dirty="0" err="1"/>
              <a:t>гравюри</a:t>
            </a:r>
            <a:r>
              <a:rPr lang="ru-RU" sz="1600" dirty="0"/>
              <a:t> XVIII </a:t>
            </a:r>
            <a:r>
              <a:rPr lang="ru-RU" sz="1600" dirty="0" err="1"/>
              <a:t>століття</a:t>
            </a:r>
            <a:r>
              <a:rPr lang="ru-RU" sz="1600" dirty="0"/>
              <a:t>.</a:t>
            </a:r>
          </a:p>
        </p:txBody>
      </p:sp>
      <p:pic>
        <p:nvPicPr>
          <p:cNvPr id="4098" name="Picture 2" descr="C:\Users\Admin\Desktop\0023.jpg.pagespeed.ce.Kc0QpMMxPi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16989"/>
            <a:ext cx="3847346" cy="2620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3736" y="1816989"/>
            <a:ext cx="4390272" cy="23083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600" dirty="0"/>
              <a:t>У 1650 </a:t>
            </a:r>
            <a:r>
              <a:rPr lang="ru-RU" sz="1600" dirty="0" err="1"/>
              <a:t>році</a:t>
            </a:r>
            <a:r>
              <a:rPr lang="ru-RU" sz="1600" dirty="0"/>
              <a:t> королева </a:t>
            </a:r>
            <a:r>
              <a:rPr lang="ru-RU" sz="1600" dirty="0" err="1"/>
              <a:t>Швеції</a:t>
            </a:r>
            <a:r>
              <a:rPr lang="ru-RU" sz="1600" dirty="0"/>
              <a:t> </a:t>
            </a:r>
            <a:r>
              <a:rPr lang="ru-RU" sz="1600" dirty="0" err="1"/>
              <a:t>побудувала</a:t>
            </a:r>
            <a:r>
              <a:rPr lang="ru-RU" sz="1600" dirty="0"/>
              <a:t> корт </a:t>
            </a:r>
            <a:r>
              <a:rPr lang="ru-RU" sz="1600" dirty="0" err="1"/>
              <a:t>неподалік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Королівського</a:t>
            </a:r>
            <a:r>
              <a:rPr lang="ru-RU" sz="1600" dirty="0"/>
              <a:t> палацу у </a:t>
            </a:r>
            <a:r>
              <a:rPr lang="ru-RU" sz="1600" dirty="0" err="1"/>
              <a:t>Стокгольмі</a:t>
            </a:r>
            <a:r>
              <a:rPr lang="ru-RU" sz="1600" dirty="0"/>
              <a:t>, де вона </a:t>
            </a:r>
            <a:r>
              <a:rPr lang="ru-RU" sz="1600" dirty="0" err="1"/>
              <a:t>грала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своїми</a:t>
            </a:r>
            <a:r>
              <a:rPr lang="ru-RU" sz="1600" dirty="0"/>
              <a:t> </a:t>
            </a:r>
            <a:r>
              <a:rPr lang="ru-RU" sz="1600" dirty="0" err="1"/>
              <a:t>придворними</a:t>
            </a:r>
            <a:r>
              <a:rPr lang="ru-RU" sz="1600" dirty="0"/>
              <a:t> і гостями з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/>
              <a:t>країн</a:t>
            </a:r>
            <a:r>
              <a:rPr lang="ru-RU" sz="1600" dirty="0"/>
              <a:t>. У </a:t>
            </a:r>
            <a:r>
              <a:rPr lang="ru-RU" sz="1600" dirty="0" err="1"/>
              <a:t>підручнику</a:t>
            </a:r>
            <a:r>
              <a:rPr lang="ru-RU" sz="1600" dirty="0"/>
              <a:t> для </a:t>
            </a:r>
            <a:r>
              <a:rPr lang="ru-RU" sz="1600" dirty="0" err="1"/>
              <a:t>інститутів</a:t>
            </a:r>
            <a:r>
              <a:rPr lang="ru-RU" sz="1600" dirty="0"/>
              <a:t> </a:t>
            </a:r>
            <a:r>
              <a:rPr lang="ru-RU" sz="1600" dirty="0" err="1"/>
              <a:t>фізичної</a:t>
            </a:r>
            <a:r>
              <a:rPr lang="ru-RU" sz="1600" dirty="0"/>
              <a:t> </a:t>
            </a:r>
            <a:r>
              <a:rPr lang="ru-RU" sz="1600" dirty="0" err="1"/>
              <a:t>культури</a:t>
            </a:r>
            <a:r>
              <a:rPr lang="ru-RU" sz="1600" dirty="0"/>
              <a:t> (1990 року </a:t>
            </a:r>
            <a:r>
              <a:rPr lang="ru-RU" sz="1600" dirty="0" err="1"/>
              <a:t>видання</a:t>
            </a:r>
            <a:r>
              <a:rPr lang="ru-RU" sz="1600" dirty="0"/>
              <a:t>) </a:t>
            </a:r>
            <a:r>
              <a:rPr lang="ru-RU" sz="1600" dirty="0" err="1"/>
              <a:t>зазначено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корт </a:t>
            </a:r>
            <a:r>
              <a:rPr lang="ru-RU" sz="1600" dirty="0" err="1"/>
              <a:t>досі</a:t>
            </a:r>
            <a:r>
              <a:rPr lang="ru-RU" sz="1600" dirty="0"/>
              <a:t> </a:t>
            </a:r>
            <a:r>
              <a:rPr lang="ru-RU" sz="1600" dirty="0" err="1"/>
              <a:t>працює</a:t>
            </a:r>
            <a:r>
              <a:rPr lang="ru-RU" sz="1600" dirty="0"/>
              <a:t> і зараз є </a:t>
            </a:r>
            <a:r>
              <a:rPr lang="ru-RU" sz="1600" dirty="0" err="1"/>
              <a:t>власністю</a:t>
            </a:r>
            <a:r>
              <a:rPr lang="ru-RU" sz="1600" dirty="0"/>
              <a:t> церкви.</a:t>
            </a:r>
          </a:p>
          <a:p>
            <a:pPr algn="just"/>
            <a:endParaRPr lang="ru-RU" sz="1600" dirty="0"/>
          </a:p>
        </p:txBody>
      </p:sp>
      <p:pic>
        <p:nvPicPr>
          <p:cNvPr id="1026" name="Picture 2" descr="История бадминтона | Спорт Ресурс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3717032"/>
            <a:ext cx="3791439" cy="2880320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52120" y="4581128"/>
            <a:ext cx="273630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uk-UA" sz="1400" i="1" dirty="0"/>
              <a:t>Зображення гри у бадмінтон на стародавніх листівках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2343227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52728" cy="418058"/>
          </a:xfrm>
          <a:solidFill>
            <a:srgbClr val="FC856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u="sng" dirty="0">
                <a:solidFill>
                  <a:schemeClr val="tx1"/>
                </a:solidFill>
              </a:rPr>
              <a:t>Розвиток та </a:t>
            </a:r>
            <a:r>
              <a:rPr lang="uk-UA" sz="2700" b="1" u="sng" dirty="0">
                <a:solidFill>
                  <a:schemeClr val="tx1"/>
                </a:solidFill>
              </a:rPr>
              <a:t>становлення</a:t>
            </a:r>
            <a:r>
              <a:rPr lang="uk-UA" b="1" u="sng" dirty="0">
                <a:solidFill>
                  <a:schemeClr val="tx1"/>
                </a:solidFill>
              </a:rPr>
              <a:t> гри</a:t>
            </a:r>
            <a:endParaRPr lang="ru-RU" b="1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741519"/>
            <a:ext cx="8424936" cy="599984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1500" dirty="0" err="1"/>
              <a:t>Сучасний</a:t>
            </a:r>
            <a:r>
              <a:rPr lang="ru-RU" sz="1500" dirty="0"/>
              <a:t> </a:t>
            </a:r>
            <a:r>
              <a:rPr lang="ru-RU" sz="1500" dirty="0" err="1"/>
              <a:t>спортивний</a:t>
            </a:r>
            <a:r>
              <a:rPr lang="ru-RU" sz="1500" dirty="0"/>
              <a:t> </a:t>
            </a:r>
            <a:r>
              <a:rPr lang="ru-RU" sz="1500" dirty="0" err="1"/>
              <a:t>бадмінтон</a:t>
            </a:r>
            <a:r>
              <a:rPr lang="ru-RU" sz="1500" dirty="0"/>
              <a:t> </a:t>
            </a:r>
            <a:r>
              <a:rPr lang="ru-RU" sz="1500" dirty="0" err="1"/>
              <a:t>бере</a:t>
            </a:r>
            <a:r>
              <a:rPr lang="ru-RU" sz="1500" dirty="0"/>
              <a:t> </a:t>
            </a:r>
            <a:r>
              <a:rPr lang="ru-RU" sz="1500" dirty="0" err="1"/>
              <a:t>свій</a:t>
            </a:r>
            <a:r>
              <a:rPr lang="ru-RU" sz="1500" dirty="0"/>
              <a:t> початок </a:t>
            </a:r>
            <a:r>
              <a:rPr lang="ru-RU" sz="1500" dirty="0" err="1"/>
              <a:t>від</a:t>
            </a:r>
            <a:r>
              <a:rPr lang="ru-RU" sz="1500" dirty="0"/>
              <a:t> </a:t>
            </a:r>
            <a:r>
              <a:rPr lang="ru-RU" sz="1500" dirty="0" err="1"/>
              <a:t>індійської</a:t>
            </a:r>
            <a:r>
              <a:rPr lang="ru-RU" sz="1500" dirty="0"/>
              <a:t> </a:t>
            </a:r>
            <a:r>
              <a:rPr lang="ru-RU" sz="1500" dirty="0" err="1"/>
              <a:t>гри</a:t>
            </a:r>
            <a:r>
              <a:rPr lang="ru-RU" sz="1500" dirty="0"/>
              <a:t> «Пуне». </a:t>
            </a:r>
            <a:r>
              <a:rPr lang="ru-RU" sz="1500" dirty="0" err="1"/>
              <a:t>Саме</a:t>
            </a:r>
            <a:r>
              <a:rPr lang="ru-RU" sz="1500" dirty="0"/>
              <a:t> з </a:t>
            </a:r>
            <a:r>
              <a:rPr lang="ru-RU" sz="1500" dirty="0" err="1"/>
              <a:t>Індії</a:t>
            </a:r>
            <a:r>
              <a:rPr lang="ru-RU" sz="1500" dirty="0"/>
              <a:t> у </a:t>
            </a:r>
            <a:r>
              <a:rPr lang="ru-RU" sz="1500" b="1" dirty="0"/>
              <a:t>1872</a:t>
            </a:r>
            <a:r>
              <a:rPr lang="ru-RU" sz="1500" dirty="0"/>
              <a:t> </a:t>
            </a:r>
            <a:r>
              <a:rPr lang="ru-RU" sz="1500" dirty="0" err="1"/>
              <a:t>році</a:t>
            </a:r>
            <a:r>
              <a:rPr lang="ru-RU" sz="1500" dirty="0"/>
              <a:t> </a:t>
            </a:r>
            <a:r>
              <a:rPr lang="ru-RU" sz="1500" dirty="0" err="1"/>
              <a:t>повернулася</a:t>
            </a:r>
            <a:r>
              <a:rPr lang="ru-RU" sz="1500" dirty="0"/>
              <a:t> </a:t>
            </a:r>
            <a:r>
              <a:rPr lang="ru-RU" sz="1500" dirty="0" err="1"/>
              <a:t>група</a:t>
            </a:r>
            <a:r>
              <a:rPr lang="ru-RU" sz="1500" dirty="0"/>
              <a:t> </a:t>
            </a:r>
            <a:r>
              <a:rPr lang="ru-RU" sz="1500" dirty="0" err="1"/>
              <a:t>офіцерів</a:t>
            </a:r>
            <a:r>
              <a:rPr lang="ru-RU" sz="1500" dirty="0"/>
              <a:t> </a:t>
            </a:r>
            <a:r>
              <a:rPr lang="ru-RU" sz="1500" dirty="0" err="1"/>
              <a:t>англійських</a:t>
            </a:r>
            <a:r>
              <a:rPr lang="ru-RU" sz="1500" dirty="0"/>
              <a:t> </a:t>
            </a:r>
            <a:r>
              <a:rPr lang="ru-RU" sz="1500" dirty="0" err="1"/>
              <a:t>колоніальних</a:t>
            </a:r>
            <a:r>
              <a:rPr lang="ru-RU" sz="1500" dirty="0"/>
              <a:t> </a:t>
            </a:r>
            <a:r>
              <a:rPr lang="ru-RU" sz="1500" dirty="0" err="1"/>
              <a:t>військ</a:t>
            </a:r>
            <a:r>
              <a:rPr lang="ru-RU" sz="1500" dirty="0"/>
              <a:t>, </a:t>
            </a:r>
            <a:r>
              <a:rPr lang="ru-RU" sz="1500" dirty="0" err="1"/>
              <a:t>які</a:t>
            </a:r>
            <a:r>
              <a:rPr lang="ru-RU" sz="1500" dirty="0"/>
              <a:t> </a:t>
            </a:r>
            <a:r>
              <a:rPr lang="ru-RU" sz="1500" dirty="0" err="1"/>
              <a:t>продемонстрували</a:t>
            </a:r>
            <a:r>
              <a:rPr lang="ru-RU" sz="1500" dirty="0"/>
              <a:t> </a:t>
            </a:r>
            <a:r>
              <a:rPr lang="ru-RU" sz="1500" dirty="0" err="1"/>
              <a:t>гру</a:t>
            </a:r>
            <a:r>
              <a:rPr lang="ru-RU" sz="1500" dirty="0"/>
              <a:t> з воланом в </a:t>
            </a:r>
            <a:r>
              <a:rPr lang="ru-RU" sz="1500" dirty="0" err="1"/>
              <a:t>містечку</a:t>
            </a:r>
            <a:r>
              <a:rPr lang="ru-RU" sz="1500" dirty="0"/>
              <a:t> </a:t>
            </a:r>
            <a:r>
              <a:rPr lang="ru-RU" sz="1500" dirty="0" err="1"/>
              <a:t>Бадмінтон</a:t>
            </a:r>
            <a:r>
              <a:rPr lang="ru-RU" sz="1500" dirty="0"/>
              <a:t> (100 км </a:t>
            </a:r>
            <a:r>
              <a:rPr lang="ru-RU" sz="1500" dirty="0" err="1"/>
              <a:t>від</a:t>
            </a:r>
            <a:r>
              <a:rPr lang="ru-RU" sz="1500" dirty="0"/>
              <a:t> Лондона). </a:t>
            </a:r>
            <a:r>
              <a:rPr lang="ru-RU" sz="1500" dirty="0" err="1"/>
              <a:t>Бадмінтон</a:t>
            </a:r>
            <a:r>
              <a:rPr lang="ru-RU" sz="1500" dirty="0"/>
              <a:t> — так </a:t>
            </a:r>
            <a:r>
              <a:rPr lang="ru-RU" sz="1500" dirty="0" err="1"/>
              <a:t>офіційно</a:t>
            </a:r>
            <a:r>
              <a:rPr lang="ru-RU" sz="1500" dirty="0"/>
              <a:t> стали </a:t>
            </a:r>
            <a:r>
              <a:rPr lang="ru-RU" sz="1500" dirty="0" err="1"/>
              <a:t>називати</a:t>
            </a:r>
            <a:r>
              <a:rPr lang="ru-RU" sz="1500" dirty="0"/>
              <a:t> </a:t>
            </a:r>
            <a:r>
              <a:rPr lang="ru-RU" sz="1500" dirty="0" err="1"/>
              <a:t>новий</a:t>
            </a:r>
            <a:r>
              <a:rPr lang="ru-RU" sz="1500" dirty="0"/>
              <a:t> вид спорту. (</a:t>
            </a:r>
            <a:r>
              <a:rPr lang="ru-RU" sz="1500" i="1" dirty="0" err="1"/>
              <a:t>Цікавий</a:t>
            </a:r>
            <a:r>
              <a:rPr lang="ru-RU" sz="1500" i="1" dirty="0"/>
              <a:t> факт: через </a:t>
            </a:r>
            <a:r>
              <a:rPr lang="ru-RU" sz="1500" i="1" dirty="0" err="1"/>
              <a:t>рік</a:t>
            </a:r>
            <a:r>
              <a:rPr lang="ru-RU" sz="1500" i="1" dirty="0"/>
              <a:t> </a:t>
            </a:r>
            <a:r>
              <a:rPr lang="ru-RU" sz="1500" i="1" dirty="0" err="1"/>
              <a:t>англійці</a:t>
            </a:r>
            <a:r>
              <a:rPr lang="ru-RU" sz="1500" i="1" dirty="0"/>
              <a:t> придумали на </a:t>
            </a:r>
            <a:r>
              <a:rPr lang="ru-RU" sz="1500" i="1" dirty="0" err="1"/>
              <a:t>основі</a:t>
            </a:r>
            <a:r>
              <a:rPr lang="ru-RU" sz="1500" i="1" dirty="0"/>
              <a:t> </a:t>
            </a:r>
            <a:r>
              <a:rPr lang="ru-RU" sz="1500" i="1" dirty="0" err="1"/>
              <a:t>бадмінтону</a:t>
            </a:r>
            <a:r>
              <a:rPr lang="ru-RU" sz="1500" i="1" dirty="0"/>
              <a:t> </a:t>
            </a:r>
            <a:r>
              <a:rPr lang="ru-RU" sz="1500" i="1" dirty="0" err="1"/>
              <a:t>нову</a:t>
            </a:r>
            <a:r>
              <a:rPr lang="ru-RU" sz="1500" i="1" dirty="0"/>
              <a:t> </a:t>
            </a:r>
            <a:r>
              <a:rPr lang="ru-RU" sz="1500" i="1" dirty="0" err="1"/>
              <a:t>гру</a:t>
            </a:r>
            <a:r>
              <a:rPr lang="ru-RU" sz="1500" i="1" dirty="0"/>
              <a:t>, </a:t>
            </a:r>
            <a:r>
              <a:rPr lang="ru-RU" sz="1500" i="1" dirty="0" err="1"/>
              <a:t>відому</a:t>
            </a:r>
            <a:r>
              <a:rPr lang="ru-RU" sz="1500" i="1" dirty="0"/>
              <a:t> </a:t>
            </a:r>
            <a:r>
              <a:rPr lang="ru-RU" sz="1500" i="1" dirty="0" err="1"/>
              <a:t>світові</a:t>
            </a:r>
            <a:r>
              <a:rPr lang="ru-RU" sz="1500" i="1" dirty="0"/>
              <a:t> як </a:t>
            </a:r>
            <a:r>
              <a:rPr lang="ru-RU" sz="1500" i="1" dirty="0" err="1"/>
              <a:t>теніс</a:t>
            </a:r>
            <a:r>
              <a:rPr lang="ru-RU" sz="1500" i="1" dirty="0"/>
              <a:t>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500" b="1" dirty="0"/>
              <a:t>1875</a:t>
            </a:r>
            <a:r>
              <a:rPr lang="ru-RU" sz="1500" dirty="0"/>
              <a:t> року </a:t>
            </a:r>
            <a:r>
              <a:rPr lang="ru-RU" sz="1500" dirty="0" err="1"/>
              <a:t>англійські</a:t>
            </a:r>
            <a:r>
              <a:rPr lang="ru-RU" sz="1500" dirty="0"/>
              <a:t> </a:t>
            </a:r>
            <a:r>
              <a:rPr lang="ru-RU" sz="1500" dirty="0" err="1"/>
              <a:t>офіцери</a:t>
            </a:r>
            <a:r>
              <a:rPr lang="ru-RU" sz="1500" dirty="0"/>
              <a:t>, </a:t>
            </a:r>
            <a:r>
              <a:rPr lang="ru-RU" sz="1500" dirty="0" err="1"/>
              <a:t>які</a:t>
            </a:r>
            <a:r>
              <a:rPr lang="ru-RU" sz="1500" dirty="0"/>
              <a:t> привезли </a:t>
            </a:r>
            <a:r>
              <a:rPr lang="ru-RU" sz="1500" dirty="0" err="1"/>
              <a:t>захоплення</a:t>
            </a:r>
            <a:r>
              <a:rPr lang="ru-RU" sz="1500" dirty="0"/>
              <a:t> </a:t>
            </a:r>
            <a:r>
              <a:rPr lang="ru-RU" sz="1500" dirty="0" err="1"/>
              <a:t>бадмінтоном</a:t>
            </a:r>
            <a:r>
              <a:rPr lang="ru-RU" sz="1500" dirty="0"/>
              <a:t> з </a:t>
            </a:r>
            <a:r>
              <a:rPr lang="ru-RU" sz="1500" dirty="0" err="1"/>
              <a:t>Індії</a:t>
            </a:r>
            <a:r>
              <a:rPr lang="ru-RU" sz="1500" dirty="0"/>
              <a:t>, </a:t>
            </a:r>
            <a:r>
              <a:rPr lang="ru-RU" sz="1500" dirty="0" err="1"/>
              <a:t>утворили</a:t>
            </a:r>
            <a:r>
              <a:rPr lang="ru-RU" sz="1500" dirty="0"/>
              <a:t> перший </a:t>
            </a:r>
            <a:r>
              <a:rPr lang="ru-RU" sz="1500" dirty="0" err="1"/>
              <a:t>бадмінтонний</a:t>
            </a:r>
            <a:r>
              <a:rPr lang="ru-RU" sz="1500" dirty="0"/>
              <a:t> клуб «</a:t>
            </a:r>
            <a:r>
              <a:rPr lang="ru-RU" sz="1500" dirty="0" err="1"/>
              <a:t>Фолькстоун</a:t>
            </a:r>
            <a:r>
              <a:rPr lang="ru-RU" sz="1500" dirty="0"/>
              <a:t>». </a:t>
            </a:r>
            <a:r>
              <a:rPr lang="ru-RU" sz="1500" dirty="0" err="1"/>
              <a:t>Згодом</a:t>
            </a:r>
            <a:r>
              <a:rPr lang="ru-RU" sz="1500" dirty="0"/>
              <a:t> </a:t>
            </a:r>
            <a:r>
              <a:rPr lang="ru-RU" sz="1500" dirty="0" err="1"/>
              <a:t>були</a:t>
            </a:r>
            <a:r>
              <a:rPr lang="ru-RU" sz="1500" dirty="0"/>
              <a:t> </a:t>
            </a:r>
            <a:r>
              <a:rPr lang="ru-RU" sz="1500" dirty="0" err="1"/>
              <a:t>видані</a:t>
            </a:r>
            <a:r>
              <a:rPr lang="ru-RU" sz="1500" dirty="0"/>
              <a:t> </a:t>
            </a:r>
            <a:r>
              <a:rPr lang="ru-RU" sz="1500" dirty="0" err="1"/>
              <a:t>перші</a:t>
            </a:r>
            <a:r>
              <a:rPr lang="ru-RU" sz="1500" dirty="0"/>
              <a:t> правила </a:t>
            </a:r>
            <a:r>
              <a:rPr lang="ru-RU" sz="1500" dirty="0" err="1"/>
              <a:t>гри</a:t>
            </a:r>
            <a:r>
              <a:rPr lang="ru-RU" sz="1500" dirty="0"/>
              <a:t> в та заснована перша </a:t>
            </a:r>
            <a:r>
              <a:rPr lang="ru-RU" sz="1500" dirty="0" err="1"/>
              <a:t>міжнародна</a:t>
            </a:r>
            <a:r>
              <a:rPr lang="ru-RU" sz="1500" dirty="0"/>
              <a:t> </a:t>
            </a:r>
            <a:r>
              <a:rPr lang="ru-RU" sz="1500" dirty="0" err="1"/>
              <a:t>Асоціація</a:t>
            </a:r>
            <a:r>
              <a:rPr lang="ru-RU" sz="1500" dirty="0"/>
              <a:t> </a:t>
            </a:r>
            <a:r>
              <a:rPr lang="ru-RU" sz="1500" dirty="0" err="1"/>
              <a:t>бадмінтону</a:t>
            </a:r>
            <a:r>
              <a:rPr lang="ru-RU" sz="15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500" b="1" dirty="0"/>
              <a:t>1898</a:t>
            </a:r>
            <a:r>
              <a:rPr lang="ru-RU" sz="1500" dirty="0"/>
              <a:t> року в </a:t>
            </a:r>
            <a:r>
              <a:rPr lang="ru-RU" sz="1500" dirty="0" err="1"/>
              <a:t>Англії</a:t>
            </a:r>
            <a:r>
              <a:rPr lang="ru-RU" sz="1500" dirty="0"/>
              <a:t> </a:t>
            </a:r>
            <a:r>
              <a:rPr lang="ru-RU" sz="1500" dirty="0" err="1"/>
              <a:t>пройшов</a:t>
            </a:r>
            <a:r>
              <a:rPr lang="ru-RU" sz="1500" dirty="0"/>
              <a:t> перший </a:t>
            </a:r>
            <a:r>
              <a:rPr lang="ru-RU" sz="1500" dirty="0" err="1"/>
              <a:t>офіційний</a:t>
            </a:r>
            <a:r>
              <a:rPr lang="ru-RU" sz="1500" dirty="0"/>
              <a:t> </a:t>
            </a:r>
            <a:r>
              <a:rPr lang="ru-RU" sz="1500" dirty="0" err="1"/>
              <a:t>турнір</a:t>
            </a:r>
            <a:r>
              <a:rPr lang="ru-RU" sz="1500" dirty="0"/>
              <a:t> з </a:t>
            </a:r>
            <a:r>
              <a:rPr lang="ru-RU" sz="1500" dirty="0" err="1"/>
              <a:t>бадмінтону</a:t>
            </a:r>
            <a:r>
              <a:rPr lang="ru-RU" sz="1500" dirty="0"/>
              <a:t>, а </a:t>
            </a:r>
            <a:r>
              <a:rPr lang="ru-RU" sz="1500" dirty="0" err="1"/>
              <a:t>вже</a:t>
            </a:r>
            <a:r>
              <a:rPr lang="ru-RU" sz="1500" dirty="0"/>
              <a:t> </a:t>
            </a:r>
            <a:r>
              <a:rPr lang="ru-RU" sz="1500" dirty="0" err="1"/>
              <a:t>наступного</a:t>
            </a:r>
            <a:r>
              <a:rPr lang="ru-RU" sz="1500" dirty="0"/>
              <a:t> року в </a:t>
            </a:r>
            <a:r>
              <a:rPr lang="ru-RU" sz="1500" dirty="0" err="1"/>
              <a:t>Лондоні</a:t>
            </a:r>
            <a:r>
              <a:rPr lang="ru-RU" sz="1500" dirty="0"/>
              <a:t> </a:t>
            </a:r>
            <a:r>
              <a:rPr lang="ru-RU" sz="1500" dirty="0" err="1"/>
              <a:t>пройшов</a:t>
            </a:r>
            <a:r>
              <a:rPr lang="ru-RU" sz="1500" dirty="0"/>
              <a:t> перший </a:t>
            </a:r>
            <a:r>
              <a:rPr lang="ru-RU" sz="1500" dirty="0" err="1"/>
              <a:t>Всеанглійський</a:t>
            </a:r>
            <a:r>
              <a:rPr lang="ru-RU" sz="1500" dirty="0"/>
              <a:t> </a:t>
            </a:r>
            <a:r>
              <a:rPr lang="ru-RU" sz="1500" dirty="0" err="1"/>
              <a:t>Чемпіонат</a:t>
            </a:r>
            <a:r>
              <a:rPr lang="ru-RU" sz="1500" dirty="0"/>
              <a:t>. </a:t>
            </a:r>
            <a:r>
              <a:rPr lang="ru-RU" sz="1500" dirty="0" err="1"/>
              <a:t>Цей</a:t>
            </a:r>
            <a:r>
              <a:rPr lang="ru-RU" sz="1500" dirty="0"/>
              <a:t> </a:t>
            </a:r>
            <a:r>
              <a:rPr lang="ru-RU" sz="1500" dirty="0" err="1"/>
              <a:t>турнір</a:t>
            </a:r>
            <a:r>
              <a:rPr lang="ru-RU" sz="1500" dirty="0"/>
              <a:t> і </a:t>
            </a:r>
            <a:r>
              <a:rPr lang="ru-RU" sz="1500" dirty="0" err="1"/>
              <a:t>поклав</a:t>
            </a:r>
            <a:r>
              <a:rPr lang="ru-RU" sz="1500" dirty="0"/>
              <a:t> початок </a:t>
            </a:r>
            <a:r>
              <a:rPr lang="ru-RU" sz="1500" dirty="0" err="1"/>
              <a:t>турніру</a:t>
            </a:r>
            <a:r>
              <a:rPr lang="ru-RU" sz="1500" dirty="0"/>
              <a:t> — «</a:t>
            </a:r>
            <a:r>
              <a:rPr lang="ru-RU" sz="1500" dirty="0" err="1"/>
              <a:t>Відкритий</a:t>
            </a:r>
            <a:r>
              <a:rPr lang="ru-RU" sz="1500" dirty="0"/>
              <a:t> </a:t>
            </a:r>
            <a:r>
              <a:rPr lang="ru-RU" sz="1500" dirty="0" err="1"/>
              <a:t>Чемпіонат</a:t>
            </a:r>
            <a:r>
              <a:rPr lang="ru-RU" sz="1500" dirty="0"/>
              <a:t> </a:t>
            </a:r>
            <a:r>
              <a:rPr lang="ru-RU" sz="1500" dirty="0" err="1"/>
              <a:t>Англії</a:t>
            </a:r>
            <a:r>
              <a:rPr lang="ru-RU" sz="1500" dirty="0"/>
              <a:t>», </a:t>
            </a:r>
            <a:r>
              <a:rPr lang="ru-RU" sz="1500" dirty="0" err="1"/>
              <a:t>який</a:t>
            </a:r>
            <a:r>
              <a:rPr lang="ru-RU" sz="1500" dirty="0"/>
              <a:t> проводиться </a:t>
            </a:r>
            <a:r>
              <a:rPr lang="ru-RU" sz="1500" dirty="0" err="1"/>
              <a:t>щорічно</a:t>
            </a:r>
            <a:r>
              <a:rPr lang="ru-RU" sz="1500" dirty="0"/>
              <a:t> (за </a:t>
            </a:r>
            <a:r>
              <a:rPr lang="ru-RU" sz="1500" dirty="0" err="1"/>
              <a:t>винятком</a:t>
            </a:r>
            <a:r>
              <a:rPr lang="ru-RU" sz="1500" dirty="0"/>
              <a:t> </a:t>
            </a:r>
            <a:r>
              <a:rPr lang="ru-RU" sz="1500" dirty="0" err="1"/>
              <a:t>часів</a:t>
            </a:r>
            <a:r>
              <a:rPr lang="ru-RU" sz="1500" dirty="0"/>
              <a:t> </a:t>
            </a:r>
            <a:r>
              <a:rPr lang="ru-RU" sz="1500" dirty="0" err="1"/>
              <a:t>першої</a:t>
            </a:r>
            <a:r>
              <a:rPr lang="ru-RU" sz="1500" dirty="0"/>
              <a:t> та </a:t>
            </a:r>
            <a:r>
              <a:rPr lang="ru-RU" sz="1500" dirty="0" err="1"/>
              <a:t>другої</a:t>
            </a:r>
            <a:r>
              <a:rPr lang="ru-RU" sz="1500" dirty="0"/>
              <a:t> </a:t>
            </a:r>
            <a:r>
              <a:rPr lang="ru-RU" sz="1500" dirty="0" err="1"/>
              <a:t>світових</a:t>
            </a:r>
            <a:r>
              <a:rPr lang="ru-RU" sz="1500" dirty="0"/>
              <a:t> </a:t>
            </a:r>
            <a:r>
              <a:rPr lang="ru-RU" sz="1500" dirty="0" err="1"/>
              <a:t>воєн</a:t>
            </a:r>
            <a:r>
              <a:rPr lang="ru-RU" sz="1500" dirty="0"/>
              <a:t>) і є </a:t>
            </a:r>
            <a:r>
              <a:rPr lang="ru-RU" sz="1500" dirty="0" err="1"/>
              <a:t>найпрестижнішим</a:t>
            </a:r>
            <a:r>
              <a:rPr lang="ru-RU" sz="1500" dirty="0"/>
              <a:t> </a:t>
            </a:r>
            <a:r>
              <a:rPr lang="ru-RU" sz="1500" dirty="0" err="1"/>
              <a:t>турніром</a:t>
            </a:r>
            <a:r>
              <a:rPr lang="ru-RU" sz="1500" dirty="0"/>
              <a:t> у </a:t>
            </a:r>
            <a:r>
              <a:rPr lang="ru-RU" sz="1500" dirty="0" err="1"/>
              <a:t>світі</a:t>
            </a:r>
            <a:r>
              <a:rPr lang="ru-RU" sz="15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500" b="1" dirty="0"/>
              <a:t>1934</a:t>
            </a:r>
            <a:r>
              <a:rPr lang="ru-RU" sz="1500" dirty="0"/>
              <a:t> року </a:t>
            </a:r>
            <a:r>
              <a:rPr lang="ru-RU" sz="1500" dirty="0" err="1"/>
              <a:t>було</a:t>
            </a:r>
            <a:r>
              <a:rPr lang="ru-RU" sz="1500" dirty="0"/>
              <a:t> створено </a:t>
            </a:r>
            <a:r>
              <a:rPr lang="ru-RU" sz="1500" dirty="0" err="1"/>
              <a:t>Міжнародну</a:t>
            </a:r>
            <a:r>
              <a:rPr lang="ru-RU" sz="1500" dirty="0"/>
              <a:t> </a:t>
            </a:r>
            <a:r>
              <a:rPr lang="ru-RU" sz="1500" dirty="0" err="1"/>
              <a:t>федерацію</a:t>
            </a:r>
            <a:r>
              <a:rPr lang="ru-RU" sz="1500" dirty="0"/>
              <a:t> </a:t>
            </a:r>
            <a:r>
              <a:rPr lang="ru-RU" sz="1500" dirty="0" err="1"/>
              <a:t>бадмінтону</a:t>
            </a:r>
            <a:r>
              <a:rPr lang="ru-RU" sz="1500" dirty="0"/>
              <a:t> (МФБ) і не </a:t>
            </a:r>
            <a:r>
              <a:rPr lang="ru-RU" sz="1500" dirty="0" err="1"/>
              <a:t>випадково</a:t>
            </a:r>
            <a:r>
              <a:rPr lang="ru-RU" sz="1500" dirty="0"/>
              <a:t> </a:t>
            </a:r>
            <a:r>
              <a:rPr lang="ru-RU" sz="1500" dirty="0" err="1"/>
              <a:t>більшість</a:t>
            </a:r>
            <a:r>
              <a:rPr lang="ru-RU" sz="1500" dirty="0"/>
              <a:t> </a:t>
            </a:r>
            <a:r>
              <a:rPr lang="ru-RU" sz="1500" dirty="0" err="1"/>
              <a:t>країн</a:t>
            </a:r>
            <a:r>
              <a:rPr lang="ru-RU" sz="1500" dirty="0"/>
              <a:t>, </a:t>
            </a:r>
            <a:r>
              <a:rPr lang="ru-RU" sz="1500" dirty="0" err="1"/>
              <a:t>які</a:t>
            </a:r>
            <a:r>
              <a:rPr lang="ru-RU" sz="1500" dirty="0"/>
              <a:t> </a:t>
            </a:r>
            <a:r>
              <a:rPr lang="ru-RU" sz="1500" dirty="0" err="1"/>
              <a:t>були</a:t>
            </a:r>
            <a:r>
              <a:rPr lang="ru-RU" sz="1500" dirty="0"/>
              <a:t> </a:t>
            </a:r>
            <a:r>
              <a:rPr lang="ru-RU" sz="1500" dirty="0" err="1"/>
              <a:t>засновниками</a:t>
            </a:r>
            <a:r>
              <a:rPr lang="ru-RU" sz="1500" dirty="0"/>
              <a:t> </a:t>
            </a:r>
            <a:r>
              <a:rPr lang="ru-RU" sz="1500" dirty="0" err="1"/>
              <a:t>федерації</a:t>
            </a:r>
            <a:r>
              <a:rPr lang="ru-RU" sz="1500" dirty="0"/>
              <a:t>, входили до </a:t>
            </a:r>
            <a:r>
              <a:rPr lang="ru-RU" sz="1500" dirty="0" err="1"/>
              <a:t>колишньої</a:t>
            </a:r>
            <a:r>
              <a:rPr lang="ru-RU" sz="1500" dirty="0"/>
              <a:t> </a:t>
            </a:r>
            <a:r>
              <a:rPr lang="ru-RU" sz="1500" dirty="0" err="1"/>
              <a:t>Британської</a:t>
            </a:r>
            <a:r>
              <a:rPr lang="ru-RU" sz="1500" dirty="0"/>
              <a:t> </a:t>
            </a:r>
            <a:r>
              <a:rPr lang="ru-RU" sz="1500" dirty="0" err="1"/>
              <a:t>Імперії</a:t>
            </a:r>
            <a:r>
              <a:rPr lang="ru-RU" sz="1500" dirty="0"/>
              <a:t> — </a:t>
            </a:r>
            <a:r>
              <a:rPr lang="ru-RU" sz="1500" dirty="0" err="1"/>
              <a:t>це</a:t>
            </a:r>
            <a:r>
              <a:rPr lang="ru-RU" sz="1500" dirty="0"/>
              <a:t> </a:t>
            </a:r>
            <a:r>
              <a:rPr lang="ru-RU" sz="1500" dirty="0" err="1"/>
              <a:t>Англія</a:t>
            </a:r>
            <a:r>
              <a:rPr lang="ru-RU" sz="1500" dirty="0"/>
              <a:t>, </a:t>
            </a:r>
            <a:r>
              <a:rPr lang="ru-RU" sz="1500" dirty="0" err="1"/>
              <a:t>Голландія</a:t>
            </a:r>
            <a:r>
              <a:rPr lang="ru-RU" sz="1500" dirty="0"/>
              <a:t>, </a:t>
            </a:r>
            <a:r>
              <a:rPr lang="ru-RU" sz="1500" dirty="0" err="1"/>
              <a:t>Данія</a:t>
            </a:r>
            <a:r>
              <a:rPr lang="ru-RU" sz="1500" dirty="0"/>
              <a:t>, </a:t>
            </a:r>
            <a:r>
              <a:rPr lang="ru-RU" sz="1500" dirty="0" err="1"/>
              <a:t>Ірландія</a:t>
            </a:r>
            <a:r>
              <a:rPr lang="ru-RU" sz="1500" dirty="0"/>
              <a:t>, Канада, Нова </a:t>
            </a:r>
            <a:r>
              <a:rPr lang="ru-RU" sz="1500" dirty="0" err="1"/>
              <a:t>Зеландія</a:t>
            </a:r>
            <a:r>
              <a:rPr lang="ru-RU" sz="1500" dirty="0"/>
              <a:t>, </a:t>
            </a:r>
            <a:r>
              <a:rPr lang="ru-RU" sz="1500" dirty="0" err="1"/>
              <a:t>Уельс</a:t>
            </a:r>
            <a:r>
              <a:rPr lang="ru-RU" sz="1500" dirty="0"/>
              <a:t>, </a:t>
            </a:r>
            <a:r>
              <a:rPr lang="ru-RU" sz="1500" dirty="0" err="1"/>
              <a:t>Франція</a:t>
            </a:r>
            <a:r>
              <a:rPr lang="ru-RU" sz="1500" dirty="0"/>
              <a:t>, </a:t>
            </a:r>
            <a:r>
              <a:rPr lang="ru-RU" sz="1500" dirty="0" err="1"/>
              <a:t>Шотландія</a:t>
            </a:r>
            <a:r>
              <a:rPr lang="ru-RU" sz="1500" dirty="0"/>
              <a:t>. Зараз членами </a:t>
            </a:r>
            <a:r>
              <a:rPr lang="ru-RU" sz="1500" dirty="0" err="1"/>
              <a:t>Міжнародної</a:t>
            </a:r>
            <a:r>
              <a:rPr lang="ru-RU" sz="1500" dirty="0"/>
              <a:t> </a:t>
            </a:r>
            <a:r>
              <a:rPr lang="ru-RU" sz="1500" dirty="0" err="1"/>
              <a:t>федерації</a:t>
            </a:r>
            <a:r>
              <a:rPr lang="ru-RU" sz="1500" dirty="0"/>
              <a:t> </a:t>
            </a:r>
            <a:r>
              <a:rPr lang="ru-RU" sz="1500" dirty="0" err="1"/>
              <a:t>бадмінтону</a:t>
            </a:r>
            <a:r>
              <a:rPr lang="ru-RU" sz="1500" dirty="0"/>
              <a:t> є 186 </a:t>
            </a:r>
            <a:r>
              <a:rPr lang="ru-RU" sz="1500" dirty="0" err="1"/>
              <a:t>країн</a:t>
            </a:r>
            <a:r>
              <a:rPr lang="ru-RU" sz="1500" dirty="0"/>
              <a:t> </a:t>
            </a:r>
            <a:r>
              <a:rPr lang="ru-RU" sz="1500" dirty="0" err="1"/>
              <a:t>усіх</a:t>
            </a:r>
            <a:r>
              <a:rPr lang="ru-RU" sz="1500" dirty="0"/>
              <a:t> </a:t>
            </a:r>
            <a:r>
              <a:rPr lang="ru-RU" sz="1500" dirty="0" err="1"/>
              <a:t>континентів</a:t>
            </a:r>
            <a:r>
              <a:rPr lang="ru-RU" sz="15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500" dirty="0"/>
              <a:t>З </a:t>
            </a:r>
            <a:r>
              <a:rPr lang="ru-RU" sz="1500" b="1" dirty="0"/>
              <a:t>1992</a:t>
            </a:r>
            <a:r>
              <a:rPr lang="ru-RU" sz="1500" dirty="0"/>
              <a:t> року </a:t>
            </a:r>
            <a:r>
              <a:rPr lang="ru-RU" sz="1500" dirty="0" err="1"/>
              <a:t>змагання</a:t>
            </a:r>
            <a:r>
              <a:rPr lang="ru-RU" sz="1500" dirty="0"/>
              <a:t> з </a:t>
            </a:r>
            <a:r>
              <a:rPr lang="ru-RU" sz="1500" dirty="0" err="1"/>
              <a:t>бадмінтону</a:t>
            </a:r>
            <a:r>
              <a:rPr lang="ru-RU" sz="1500" dirty="0"/>
              <a:t> </a:t>
            </a:r>
            <a:r>
              <a:rPr lang="ru-RU" sz="1500" dirty="0" err="1"/>
              <a:t>проводяться</a:t>
            </a:r>
            <a:r>
              <a:rPr lang="ru-RU" sz="1500" dirty="0"/>
              <a:t> і в рамках </a:t>
            </a:r>
            <a:r>
              <a:rPr lang="ru-RU" sz="1500" dirty="0" err="1"/>
              <a:t>Олімпійських</a:t>
            </a:r>
            <a:r>
              <a:rPr lang="ru-RU" sz="1500" dirty="0"/>
              <a:t> </a:t>
            </a:r>
            <a:r>
              <a:rPr lang="ru-RU" sz="1500" dirty="0" err="1"/>
              <a:t>ігор</a:t>
            </a:r>
            <a:r>
              <a:rPr lang="ru-RU" sz="1500" dirty="0"/>
              <a:t> (</a:t>
            </a:r>
            <a:r>
              <a:rPr lang="ru-RU" sz="1500" dirty="0" err="1"/>
              <a:t>вперше</a:t>
            </a:r>
            <a:r>
              <a:rPr lang="ru-RU" sz="1500" dirty="0"/>
              <a:t> </a:t>
            </a:r>
            <a:r>
              <a:rPr lang="ru-RU" sz="1500" dirty="0" err="1"/>
              <a:t>пройшли</a:t>
            </a:r>
            <a:r>
              <a:rPr lang="ru-RU" sz="1500" dirty="0"/>
              <a:t> в </a:t>
            </a:r>
            <a:r>
              <a:rPr lang="ru-RU" sz="1500" dirty="0" err="1"/>
              <a:t>Барселоні</a:t>
            </a:r>
            <a:r>
              <a:rPr lang="ru-RU" sz="1500" dirty="0"/>
              <a:t>, </a:t>
            </a:r>
            <a:r>
              <a:rPr lang="ru-RU" sz="1500" dirty="0" err="1"/>
              <a:t>змагання</a:t>
            </a:r>
            <a:r>
              <a:rPr lang="ru-RU" sz="1500" dirty="0"/>
              <a:t> по ТБ </a:t>
            </a:r>
            <a:r>
              <a:rPr lang="ru-RU" sz="1500" dirty="0" err="1"/>
              <a:t>дивилися</a:t>
            </a:r>
            <a:r>
              <a:rPr lang="ru-RU" sz="1500" dirty="0"/>
              <a:t> </a:t>
            </a:r>
            <a:r>
              <a:rPr lang="ru-RU" sz="1500" dirty="0" err="1"/>
              <a:t>понад</a:t>
            </a:r>
            <a:r>
              <a:rPr lang="ru-RU" sz="1500" dirty="0"/>
              <a:t> 1 млрд </a:t>
            </a:r>
            <a:r>
              <a:rPr lang="ru-RU" sz="1500" dirty="0" err="1"/>
              <a:t>глядачів</a:t>
            </a:r>
            <a:r>
              <a:rPr lang="ru-RU" sz="15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500" dirty="0"/>
              <a:t>У </a:t>
            </a:r>
            <a:r>
              <a:rPr lang="ru-RU" sz="1500" b="1" dirty="0"/>
              <a:t>1967</a:t>
            </a:r>
            <a:r>
              <a:rPr lang="ru-RU" sz="1500" dirty="0"/>
              <a:t> </a:t>
            </a:r>
            <a:r>
              <a:rPr lang="ru-RU" sz="1500" dirty="0" err="1"/>
              <a:t>році</a:t>
            </a:r>
            <a:r>
              <a:rPr lang="ru-RU" sz="1500" dirty="0"/>
              <a:t> </a:t>
            </a:r>
            <a:r>
              <a:rPr lang="ru-RU" sz="1500" dirty="0" err="1"/>
              <a:t>була</a:t>
            </a:r>
            <a:r>
              <a:rPr lang="ru-RU" sz="1500" dirty="0"/>
              <a:t> заснована </a:t>
            </a:r>
            <a:r>
              <a:rPr lang="ru-RU" sz="1500" dirty="0" err="1"/>
              <a:t>Європейська</a:t>
            </a:r>
            <a:r>
              <a:rPr lang="ru-RU" sz="1500" dirty="0"/>
              <a:t> </a:t>
            </a:r>
            <a:r>
              <a:rPr lang="ru-RU" sz="1500" dirty="0" err="1"/>
              <a:t>конфедерація</a:t>
            </a:r>
            <a:r>
              <a:rPr lang="ru-RU" sz="1500" dirty="0"/>
              <a:t> </a:t>
            </a:r>
            <a:r>
              <a:rPr lang="ru-RU" sz="1500" dirty="0" err="1"/>
              <a:t>бадмінтону</a:t>
            </a:r>
            <a:r>
              <a:rPr lang="ru-RU" sz="1500" dirty="0"/>
              <a:t>. Зараз до </a:t>
            </a:r>
            <a:r>
              <a:rPr lang="ru-RU" sz="1500" dirty="0" err="1"/>
              <a:t>Європейської</a:t>
            </a:r>
            <a:r>
              <a:rPr lang="ru-RU" sz="1500" dirty="0"/>
              <a:t> </a:t>
            </a:r>
            <a:r>
              <a:rPr lang="ru-RU" sz="1500" dirty="0" err="1"/>
              <a:t>конфедерації</a:t>
            </a:r>
            <a:r>
              <a:rPr lang="ru-RU" sz="1500" dirty="0"/>
              <a:t> </a:t>
            </a:r>
            <a:r>
              <a:rPr lang="ru-RU" sz="1500" dirty="0" err="1"/>
              <a:t>входять</a:t>
            </a:r>
            <a:r>
              <a:rPr lang="ru-RU" sz="1500" dirty="0"/>
              <a:t> </a:t>
            </a:r>
            <a:r>
              <a:rPr lang="ru-RU" sz="1500" dirty="0" err="1"/>
              <a:t>федерації</a:t>
            </a:r>
            <a:r>
              <a:rPr lang="ru-RU" sz="1500" dirty="0"/>
              <a:t> 52-х </a:t>
            </a:r>
            <a:r>
              <a:rPr lang="ru-RU" sz="1500" dirty="0" err="1"/>
              <a:t>країн</a:t>
            </a:r>
            <a:r>
              <a:rPr lang="ru-RU" sz="1500" dirty="0"/>
              <a:t> </a:t>
            </a:r>
            <a:r>
              <a:rPr lang="ru-RU" sz="1500" dirty="0" err="1"/>
              <a:t>Європи</a:t>
            </a:r>
            <a:r>
              <a:rPr lang="ru-RU" sz="15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500" dirty="0"/>
              <a:t>У </a:t>
            </a:r>
            <a:r>
              <a:rPr lang="ru-RU" sz="1500" b="1" dirty="0"/>
              <a:t>1968</a:t>
            </a:r>
            <a:r>
              <a:rPr lang="ru-RU" sz="1500" dirty="0"/>
              <a:t> </a:t>
            </a:r>
            <a:r>
              <a:rPr lang="ru-RU" sz="1500" dirty="0" err="1"/>
              <a:t>році</a:t>
            </a:r>
            <a:r>
              <a:rPr lang="ru-RU" sz="1500" dirty="0"/>
              <a:t> </a:t>
            </a:r>
            <a:r>
              <a:rPr lang="ru-RU" sz="1500" dirty="0" err="1"/>
              <a:t>пройшов</a:t>
            </a:r>
            <a:r>
              <a:rPr lang="ru-RU" sz="1500" dirty="0"/>
              <a:t> перший </a:t>
            </a:r>
            <a:r>
              <a:rPr lang="ru-RU" sz="1500" dirty="0" err="1"/>
              <a:t>Чемпіонат</a:t>
            </a:r>
            <a:r>
              <a:rPr lang="ru-RU" sz="1500" dirty="0"/>
              <a:t> </a:t>
            </a:r>
            <a:r>
              <a:rPr lang="ru-RU" sz="1500" dirty="0" err="1"/>
              <a:t>Європи</a:t>
            </a:r>
            <a:r>
              <a:rPr lang="ru-RU" sz="1500" dirty="0"/>
              <a:t>.</a:t>
            </a:r>
          </a:p>
          <a:p>
            <a:pPr algn="just"/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032401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войные круглые скобки 6"/>
          <p:cNvSpPr/>
          <p:nvPr/>
        </p:nvSpPr>
        <p:spPr>
          <a:xfrm>
            <a:off x="323528" y="764705"/>
            <a:ext cx="8280920" cy="2232248"/>
          </a:xfrm>
          <a:prstGeom prst="bracketPair">
            <a:avLst/>
          </a:prstGeom>
          <a:solidFill>
            <a:srgbClr val="FC8560"/>
          </a:solidFill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19672" y="332656"/>
            <a:ext cx="6192688" cy="346050"/>
          </a:xfrm>
          <a:noFill/>
        </p:spPr>
        <p:txBody>
          <a:bodyPr>
            <a:normAutofit fontScale="90000"/>
          </a:bodyPr>
          <a:lstStyle/>
          <a:p>
            <a:r>
              <a:rPr lang="uk-UA" b="1" u="sng" dirty="0">
                <a:solidFill>
                  <a:schemeClr val="tx1"/>
                </a:solidFill>
              </a:rPr>
              <a:t>Особливості гри в бадмінтон</a:t>
            </a:r>
            <a:endParaRPr lang="ru-RU" b="1" u="sng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841" y="836712"/>
            <a:ext cx="772057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err="1"/>
              <a:t>Учасники</a:t>
            </a:r>
            <a:r>
              <a:rPr lang="ru-RU" sz="1600" dirty="0"/>
              <a:t>: </a:t>
            </a:r>
            <a:r>
              <a:rPr lang="ru-RU" sz="1600" dirty="0" err="1"/>
              <a:t>підходить</a:t>
            </a:r>
            <a:r>
              <a:rPr lang="ru-RU" sz="1600" dirty="0"/>
              <a:t> як для </a:t>
            </a:r>
            <a:r>
              <a:rPr lang="ru-RU" sz="1600" dirty="0" err="1"/>
              <a:t>учнів</a:t>
            </a:r>
            <a:r>
              <a:rPr lang="ru-RU" sz="1600" dirty="0"/>
              <a:t> </a:t>
            </a:r>
            <a:r>
              <a:rPr lang="ru-RU" sz="1600" dirty="0" err="1"/>
              <a:t>молодшої</a:t>
            </a:r>
            <a:r>
              <a:rPr lang="ru-RU" sz="1600" dirty="0"/>
              <a:t>, так і для </a:t>
            </a:r>
            <a:r>
              <a:rPr lang="ru-RU" sz="1600" dirty="0" err="1"/>
              <a:t>учнів</a:t>
            </a:r>
            <a:r>
              <a:rPr lang="ru-RU" sz="1600" dirty="0"/>
              <a:t> </a:t>
            </a:r>
            <a:r>
              <a:rPr lang="ru-RU" sz="1600" dirty="0" err="1"/>
              <a:t>старшої</a:t>
            </a:r>
            <a:r>
              <a:rPr lang="ru-RU" sz="1600" dirty="0"/>
              <a:t> </a:t>
            </a:r>
            <a:r>
              <a:rPr lang="ru-RU" sz="1600" dirty="0" err="1"/>
              <a:t>школи</a:t>
            </a:r>
            <a:r>
              <a:rPr lang="ru-RU" sz="1600" dirty="0"/>
              <a:t>. </a:t>
            </a:r>
            <a:r>
              <a:rPr lang="ru-RU" sz="1600" dirty="0" err="1"/>
              <a:t>Можна</a:t>
            </a:r>
            <a:r>
              <a:rPr lang="ru-RU" sz="1600" dirty="0"/>
              <a:t> </a:t>
            </a:r>
            <a:r>
              <a:rPr lang="ru-RU" sz="1600" dirty="0" err="1"/>
              <a:t>грати</a:t>
            </a:r>
            <a:r>
              <a:rPr lang="ru-RU" sz="1600" dirty="0"/>
              <a:t> </a:t>
            </a:r>
            <a:r>
              <a:rPr lang="ru-RU" sz="1600" dirty="0" err="1"/>
              <a:t>вдвох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ж «два на два».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err="1"/>
              <a:t>Місце</a:t>
            </a:r>
            <a:r>
              <a:rPr lang="ru-RU" sz="1600" b="1" dirty="0"/>
              <a:t> </a:t>
            </a:r>
            <a:r>
              <a:rPr lang="ru-RU" sz="1600" b="1" dirty="0" err="1"/>
              <a:t>гри</a:t>
            </a:r>
            <a:r>
              <a:rPr lang="ru-RU" sz="1600" b="1" dirty="0"/>
              <a:t> та </a:t>
            </a:r>
            <a:r>
              <a:rPr lang="ru-RU" sz="1600" b="1" dirty="0" err="1"/>
              <a:t>інвентар</a:t>
            </a:r>
            <a:r>
              <a:rPr lang="ru-RU" sz="1600" dirty="0"/>
              <a:t>: </a:t>
            </a:r>
            <a:r>
              <a:rPr lang="ru-RU" sz="1600" dirty="0" err="1"/>
              <a:t>майданчик</a:t>
            </a:r>
            <a:r>
              <a:rPr lang="ru-RU" sz="1600" dirty="0"/>
              <a:t> з </a:t>
            </a:r>
            <a:r>
              <a:rPr lang="ru-RU" sz="1600" dirty="0" err="1"/>
              <a:t>рівною</a:t>
            </a:r>
            <a:r>
              <a:rPr lang="ru-RU" sz="1600" dirty="0"/>
              <a:t> </a:t>
            </a:r>
            <a:r>
              <a:rPr lang="ru-RU" sz="1600" dirty="0" err="1"/>
              <a:t>поверхнею</a:t>
            </a:r>
            <a:r>
              <a:rPr lang="ru-RU" sz="1600" dirty="0"/>
              <a:t>  - </a:t>
            </a:r>
            <a:r>
              <a:rPr lang="ru-RU" sz="1600" dirty="0" err="1"/>
              <a:t>однаково</a:t>
            </a:r>
            <a:r>
              <a:rPr lang="ru-RU" sz="1600" dirty="0"/>
              <a:t> </a:t>
            </a:r>
            <a:r>
              <a:rPr lang="ru-RU" sz="1600" dirty="0" err="1"/>
              <a:t>доюре</a:t>
            </a:r>
            <a:r>
              <a:rPr lang="ru-RU" sz="1600" dirty="0"/>
              <a:t> </a:t>
            </a:r>
            <a:r>
              <a:rPr lang="ru-RU" sz="1600" dirty="0" err="1"/>
              <a:t>підходить</a:t>
            </a:r>
            <a:r>
              <a:rPr lang="ru-RU" sz="1600" dirty="0"/>
              <a:t> і спортзал,  і </a:t>
            </a:r>
            <a:r>
              <a:rPr lang="ru-RU" sz="1600" dirty="0" err="1"/>
              <a:t>вулиця</a:t>
            </a:r>
            <a:r>
              <a:rPr lang="ru-RU" sz="1600" dirty="0"/>
              <a:t>.  Голове, </a:t>
            </a:r>
            <a:r>
              <a:rPr lang="ru-RU" sz="1600" dirty="0" err="1"/>
              <a:t>щоб</a:t>
            </a:r>
            <a:r>
              <a:rPr lang="ru-RU" sz="1600" dirty="0"/>
              <a:t> погода </a:t>
            </a:r>
            <a:r>
              <a:rPr lang="ru-RU" sz="1600" dirty="0" err="1"/>
              <a:t>була</a:t>
            </a:r>
            <a:r>
              <a:rPr lang="ru-RU" sz="1600" dirty="0"/>
              <a:t> не </a:t>
            </a:r>
            <a:r>
              <a:rPr lang="ru-RU" sz="1600" dirty="0" err="1"/>
              <a:t>надто</a:t>
            </a:r>
            <a:r>
              <a:rPr lang="ru-RU" sz="1600" dirty="0"/>
              <a:t> </a:t>
            </a:r>
            <a:r>
              <a:rPr lang="ru-RU" sz="1600" dirty="0" err="1"/>
              <a:t>повітряна</a:t>
            </a:r>
            <a:r>
              <a:rPr lang="ru-RU" sz="1600" dirty="0"/>
              <a:t>. Для </a:t>
            </a:r>
            <a:r>
              <a:rPr lang="ru-RU" sz="1600" dirty="0" err="1"/>
              <a:t>гри</a:t>
            </a:r>
            <a:r>
              <a:rPr lang="ru-RU" sz="1600" dirty="0"/>
              <a:t> </a:t>
            </a:r>
            <a:r>
              <a:rPr lang="ru-RU" sz="1600" dirty="0" err="1"/>
              <a:t>необхідні</a:t>
            </a:r>
            <a:r>
              <a:rPr lang="ru-RU" sz="1600" dirty="0"/>
              <a:t> </a:t>
            </a:r>
            <a:r>
              <a:rPr lang="ru-RU" sz="1600" dirty="0" err="1"/>
              <a:t>спеціальні</a:t>
            </a:r>
            <a:r>
              <a:rPr lang="ru-RU" sz="1600" dirty="0"/>
              <a:t> ракетки та волан.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uk-UA" sz="1600" b="1" dirty="0"/>
              <a:t>Правила</a:t>
            </a:r>
            <a:r>
              <a:rPr lang="uk-UA" sz="1600" dirty="0"/>
              <a:t>: учасники мають відбивати волан ракеткою через сітку на сторону суперника. Переможець той, хто «приземлить» волан на полі спортивного опонента.</a:t>
            </a:r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71157" y="3276832"/>
            <a:ext cx="49361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err="1"/>
              <a:t>Гру</a:t>
            </a:r>
            <a:r>
              <a:rPr lang="ru-RU" sz="1600" dirty="0"/>
              <a:t> в </a:t>
            </a:r>
            <a:r>
              <a:rPr lang="ru-RU" sz="1600" dirty="0" err="1"/>
              <a:t>бадмінтон</a:t>
            </a:r>
            <a:r>
              <a:rPr lang="ru-RU" sz="1600" dirty="0"/>
              <a:t> </a:t>
            </a:r>
            <a:r>
              <a:rPr lang="ru-RU" sz="1600" dirty="0" err="1"/>
              <a:t>спортсмени</a:t>
            </a:r>
            <a:r>
              <a:rPr lang="ru-RU" sz="1600" dirty="0"/>
              <a:t> </a:t>
            </a:r>
            <a:r>
              <a:rPr lang="ru-RU" sz="1600" dirty="0" err="1"/>
              <a:t>називають</a:t>
            </a:r>
            <a:r>
              <a:rPr lang="ru-RU" sz="1600" dirty="0"/>
              <a:t> матчем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зустріччю</a:t>
            </a:r>
            <a:r>
              <a:rPr lang="ru-RU" sz="1600" dirty="0"/>
              <a:t>. </a:t>
            </a:r>
            <a:r>
              <a:rPr lang="ru-RU" sz="1600" dirty="0" err="1"/>
              <a:t>Складається</a:t>
            </a:r>
            <a:r>
              <a:rPr lang="ru-RU" sz="1600" dirty="0"/>
              <a:t> вона з </a:t>
            </a:r>
            <a:r>
              <a:rPr lang="ru-RU" sz="1600" dirty="0" err="1"/>
              <a:t>геймів</a:t>
            </a:r>
            <a:r>
              <a:rPr lang="ru-RU" sz="1600" dirty="0"/>
              <a:t> (</a:t>
            </a:r>
            <a:r>
              <a:rPr lang="ru-RU" sz="1600" dirty="0" err="1"/>
              <a:t>партій</a:t>
            </a:r>
            <a:r>
              <a:rPr lang="ru-RU" sz="1600" dirty="0"/>
              <a:t>) ─ в них </a:t>
            </a:r>
            <a:r>
              <a:rPr lang="ru-RU" sz="1600" dirty="0" err="1"/>
              <a:t>допускається</a:t>
            </a:r>
            <a:r>
              <a:rPr lang="ru-RU" sz="1600" dirty="0"/>
              <a:t> участь 1х1 </a:t>
            </a:r>
            <a:r>
              <a:rPr lang="ru-RU" sz="1600" dirty="0" err="1"/>
              <a:t>або</a:t>
            </a:r>
            <a:r>
              <a:rPr lang="ru-RU" sz="1600" dirty="0"/>
              <a:t> 2х2 </a:t>
            </a:r>
            <a:r>
              <a:rPr lang="ru-RU" sz="1600" dirty="0" err="1"/>
              <a:t>гравців</a:t>
            </a:r>
            <a:r>
              <a:rPr lang="ru-RU" sz="1600" dirty="0"/>
              <a:t>, в </a:t>
            </a:r>
            <a:r>
              <a:rPr lang="ru-RU" sz="1600" dirty="0" err="1"/>
              <a:t>залежності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кількості</a:t>
            </a:r>
            <a:r>
              <a:rPr lang="ru-RU" sz="1600" dirty="0"/>
              <a:t> </a:t>
            </a:r>
            <a:r>
              <a:rPr lang="ru-RU" sz="1600" dirty="0" err="1"/>
              <a:t>учасників</a:t>
            </a:r>
            <a:r>
              <a:rPr lang="ru-RU" sz="1600" dirty="0"/>
              <a:t> </a:t>
            </a:r>
            <a:r>
              <a:rPr lang="ru-RU" sz="1600" dirty="0" err="1"/>
              <a:t>будуть</a:t>
            </a:r>
            <a:r>
              <a:rPr lang="ru-RU" sz="1600" dirty="0"/>
              <a:t> </a:t>
            </a:r>
            <a:r>
              <a:rPr lang="ru-RU" sz="1600" dirty="0" err="1"/>
              <a:t>варіюватися</a:t>
            </a:r>
            <a:r>
              <a:rPr lang="ru-RU" sz="1600" dirty="0"/>
              <a:t> й правила.</a:t>
            </a:r>
          </a:p>
          <a:p>
            <a:pPr algn="just"/>
            <a:r>
              <a:rPr lang="ru-RU" sz="1600" dirty="0" err="1"/>
              <a:t>Виграш</a:t>
            </a:r>
            <a:r>
              <a:rPr lang="ru-RU" sz="1600" dirty="0"/>
              <a:t> у </a:t>
            </a:r>
            <a:r>
              <a:rPr lang="ru-RU" sz="1600" dirty="0" err="1"/>
              <a:t>бадмінтоні</a:t>
            </a:r>
            <a:r>
              <a:rPr lang="ru-RU" sz="1600" dirty="0"/>
              <a:t> </a:t>
            </a:r>
            <a:r>
              <a:rPr lang="ru-RU" sz="1600" dirty="0" err="1"/>
              <a:t>зараховується</a:t>
            </a:r>
            <a:r>
              <a:rPr lang="ru-RU" sz="1600" dirty="0"/>
              <a:t> </a:t>
            </a:r>
            <a:r>
              <a:rPr lang="ru-RU" sz="1600" dirty="0" err="1"/>
              <a:t>тільки</a:t>
            </a:r>
            <a:r>
              <a:rPr lang="ru-RU" sz="1600" dirty="0"/>
              <a:t> </a:t>
            </a:r>
            <a:r>
              <a:rPr lang="ru-RU" sz="1600" dirty="0" err="1"/>
              <a:t>тоді</a:t>
            </a:r>
            <a:r>
              <a:rPr lang="ru-RU" sz="1600" dirty="0"/>
              <a:t>, </a:t>
            </a: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ви</a:t>
            </a:r>
            <a:r>
              <a:rPr lang="ru-RU" sz="1600" dirty="0"/>
              <a:t> перемогли в </a:t>
            </a:r>
            <a:r>
              <a:rPr lang="ru-RU" sz="1600" dirty="0" err="1"/>
              <a:t>парі</a:t>
            </a:r>
            <a:r>
              <a:rPr lang="ru-RU" sz="1600" dirty="0"/>
              <a:t> </a:t>
            </a:r>
            <a:r>
              <a:rPr lang="ru-RU" sz="1600" dirty="0" err="1"/>
              <a:t>геймів</a:t>
            </a:r>
            <a:r>
              <a:rPr lang="ru-RU" sz="1600" dirty="0"/>
              <a:t>. </a:t>
            </a:r>
            <a:endParaRPr lang="ru-RU" dirty="0"/>
          </a:p>
        </p:txBody>
      </p:sp>
      <p:pic>
        <p:nvPicPr>
          <p:cNvPr id="3074" name="Picture 2" descr="бадминтон - Послуги освіти та спорту - OLX.u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97" y="3145560"/>
            <a:ext cx="3168352" cy="1947154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6079" y="5157192"/>
            <a:ext cx="763284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/>
              <a:t>У </a:t>
            </a:r>
            <a:r>
              <a:rPr lang="ru-RU" sz="1600" dirty="0" err="1"/>
              <a:t>разі</a:t>
            </a:r>
            <a:r>
              <a:rPr lang="ru-RU" sz="1600" dirty="0"/>
              <a:t>, коли удача </a:t>
            </a:r>
            <a:r>
              <a:rPr lang="ru-RU" sz="1600" dirty="0" err="1"/>
              <a:t>посміхається</a:t>
            </a:r>
            <a:r>
              <a:rPr lang="ru-RU" sz="1600" dirty="0"/>
              <a:t> </a:t>
            </a:r>
            <a:r>
              <a:rPr lang="ru-RU" sz="1600" dirty="0" err="1"/>
              <a:t>гравцям</a:t>
            </a:r>
            <a:r>
              <a:rPr lang="ru-RU" sz="1600" dirty="0"/>
              <a:t> по </a:t>
            </a:r>
            <a:r>
              <a:rPr lang="ru-RU" sz="1600" dirty="0" err="1"/>
              <a:t>черзі</a:t>
            </a:r>
            <a:r>
              <a:rPr lang="ru-RU" sz="1600" dirty="0"/>
              <a:t>, результат </a:t>
            </a:r>
            <a:r>
              <a:rPr lang="ru-RU" sz="1600" dirty="0" err="1"/>
              <a:t>зустрічі</a:t>
            </a:r>
            <a:r>
              <a:rPr lang="ru-RU" sz="1600" dirty="0"/>
              <a:t> </a:t>
            </a:r>
            <a:r>
              <a:rPr lang="ru-RU" sz="1600" dirty="0" err="1"/>
              <a:t>вирішує</a:t>
            </a:r>
            <a:r>
              <a:rPr lang="ru-RU" sz="1600" dirty="0"/>
              <a:t> </a:t>
            </a:r>
            <a:r>
              <a:rPr lang="ru-RU" sz="1600" dirty="0" err="1"/>
              <a:t>третій</a:t>
            </a:r>
            <a:r>
              <a:rPr lang="ru-RU" sz="1600" dirty="0"/>
              <a:t> гейм.</a:t>
            </a:r>
          </a:p>
          <a:p>
            <a:pPr algn="just"/>
            <a:r>
              <a:rPr lang="ru-RU" sz="1600" dirty="0"/>
              <a:t>Для перемоги в </a:t>
            </a:r>
            <a:r>
              <a:rPr lang="ru-RU" sz="1600" dirty="0" err="1"/>
              <a:t>геймі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 </a:t>
            </a:r>
            <a:r>
              <a:rPr lang="ru-RU" sz="1600" dirty="0" err="1"/>
              <a:t>набрати</a:t>
            </a:r>
            <a:r>
              <a:rPr lang="ru-RU" sz="1600" dirty="0"/>
              <a:t> 21 очко при </a:t>
            </a:r>
            <a:r>
              <a:rPr lang="ru-RU" sz="1600" dirty="0" err="1"/>
              <a:t>мінімальному</a:t>
            </a:r>
            <a:r>
              <a:rPr lang="ru-RU" sz="1600" dirty="0"/>
              <a:t> </a:t>
            </a:r>
            <a:r>
              <a:rPr lang="ru-RU" sz="1600" dirty="0" err="1"/>
              <a:t>розриві</a:t>
            </a:r>
            <a:r>
              <a:rPr lang="ru-RU" sz="1600" dirty="0"/>
              <a:t> з </a:t>
            </a:r>
            <a:r>
              <a:rPr lang="ru-RU" sz="1600" dirty="0" err="1"/>
              <a:t>суперником</a:t>
            </a:r>
            <a:r>
              <a:rPr lang="ru-RU" sz="1600" dirty="0"/>
              <a:t> у 2 очка.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21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480720" cy="432048"/>
          </a:xfrm>
          <a:solidFill>
            <a:srgbClr val="FC8560"/>
          </a:solidFill>
        </p:spPr>
        <p:txBody>
          <a:bodyPr>
            <a:normAutofit fontScale="90000"/>
          </a:bodyPr>
          <a:lstStyle/>
          <a:p>
            <a:r>
              <a:rPr lang="uk-UA" sz="2400" u="sng" dirty="0">
                <a:solidFill>
                  <a:schemeClr val="tx1"/>
                </a:solidFill>
              </a:rPr>
              <a:t>Правила гри у бадмінтон для школярів</a:t>
            </a:r>
            <a:endParaRPr lang="ru-RU" sz="2400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7975" y="764704"/>
            <a:ext cx="5344145" cy="568863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1600" dirty="0"/>
              <a:t>Для </a:t>
            </a:r>
            <a:r>
              <a:rPr lang="ru-RU" sz="1600" dirty="0" err="1"/>
              <a:t>гри</a:t>
            </a:r>
            <a:r>
              <a:rPr lang="ru-RU" sz="1600" dirty="0"/>
              <a:t> в дитячий </a:t>
            </a:r>
            <a:r>
              <a:rPr lang="ru-RU" sz="1600" dirty="0" err="1"/>
              <a:t>бадмінтон</a:t>
            </a:r>
            <a:r>
              <a:rPr lang="ru-RU" sz="1600" dirty="0"/>
              <a:t> </a:t>
            </a:r>
            <a:r>
              <a:rPr lang="ru-RU" sz="1600" dirty="0" err="1"/>
              <a:t>необхідно</a:t>
            </a:r>
            <a:r>
              <a:rPr lang="ru-RU" sz="1600" dirty="0"/>
              <a:t> </a:t>
            </a:r>
            <a:r>
              <a:rPr lang="ru-RU" sz="1600" dirty="0" err="1"/>
              <a:t>мати</a:t>
            </a:r>
            <a:r>
              <a:rPr lang="ru-RU" sz="1600" dirty="0"/>
              <a:t> </a:t>
            </a:r>
            <a:r>
              <a:rPr lang="ru-RU" sz="1600" dirty="0" err="1"/>
              <a:t>необхідне</a:t>
            </a:r>
            <a:r>
              <a:rPr lang="ru-RU" sz="1600" dirty="0"/>
              <a:t> </a:t>
            </a:r>
            <a:r>
              <a:rPr lang="ru-RU" sz="1600" dirty="0" err="1"/>
              <a:t>приладдя</a:t>
            </a:r>
            <a:r>
              <a:rPr lang="ru-RU" sz="1600" dirty="0"/>
              <a:t>. </a:t>
            </a:r>
            <a:r>
              <a:rPr lang="ru-RU" sz="1600" dirty="0" err="1"/>
              <a:t>Гру</a:t>
            </a:r>
            <a:r>
              <a:rPr lang="ru-RU" sz="1600" dirty="0"/>
              <a:t> </a:t>
            </a:r>
            <a:r>
              <a:rPr lang="ru-RU" sz="1600" dirty="0" err="1"/>
              <a:t>можна</a:t>
            </a:r>
            <a:r>
              <a:rPr lang="ru-RU" sz="1600" dirty="0"/>
              <a:t> </a:t>
            </a:r>
            <a:r>
              <a:rPr lang="ru-RU" sz="1600" dirty="0" err="1"/>
              <a:t>практикувати</a:t>
            </a:r>
            <a:r>
              <a:rPr lang="ru-RU" sz="1600" dirty="0"/>
              <a:t> </a:t>
            </a:r>
            <a:r>
              <a:rPr lang="ru-RU" sz="1600" dirty="0" err="1"/>
              <a:t>індивідуально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в парному </a:t>
            </a:r>
            <a:r>
              <a:rPr lang="ru-RU" sz="1600" dirty="0" err="1"/>
              <a:t>розряді</a:t>
            </a:r>
            <a:r>
              <a:rPr lang="ru-RU" sz="1600" dirty="0"/>
              <a:t>. </a:t>
            </a:r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обраної</a:t>
            </a:r>
            <a:r>
              <a:rPr lang="ru-RU" sz="1600" dirty="0"/>
              <a:t> методики буде </a:t>
            </a:r>
            <a:r>
              <a:rPr lang="ru-RU" sz="1600" dirty="0" err="1"/>
              <a:t>застосовуватися</a:t>
            </a:r>
            <a:r>
              <a:rPr lang="ru-RU" sz="1600" dirty="0"/>
              <a:t> </a:t>
            </a:r>
            <a:r>
              <a:rPr lang="ru-RU" sz="1600" dirty="0" err="1"/>
              <a:t>різна</a:t>
            </a:r>
            <a:r>
              <a:rPr lang="ru-RU" sz="1600" dirty="0"/>
              <a:t> система </a:t>
            </a:r>
            <a:r>
              <a:rPr lang="ru-RU" sz="1600" dirty="0" err="1"/>
              <a:t>нарахування</a:t>
            </a:r>
            <a:r>
              <a:rPr lang="ru-RU" sz="1600" dirty="0"/>
              <a:t> </a:t>
            </a:r>
            <a:r>
              <a:rPr lang="ru-RU" sz="1600" dirty="0" err="1"/>
              <a:t>балів</a:t>
            </a:r>
            <a:r>
              <a:rPr lang="ru-RU" sz="16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600" dirty="0"/>
              <a:t>Для </a:t>
            </a:r>
            <a:r>
              <a:rPr lang="ru-RU" sz="1600" dirty="0" err="1"/>
              <a:t>подачі</a:t>
            </a:r>
            <a:r>
              <a:rPr lang="ru-RU" sz="1600" dirty="0"/>
              <a:t> </a:t>
            </a:r>
            <a:r>
              <a:rPr lang="ru-RU" sz="1600" dirty="0" err="1"/>
              <a:t>гравець</a:t>
            </a:r>
            <a:r>
              <a:rPr lang="ru-RU" sz="1600" dirty="0"/>
              <a:t> повинен </a:t>
            </a:r>
            <a:r>
              <a:rPr lang="ru-RU" sz="1600" dirty="0" err="1"/>
              <a:t>стояти</a:t>
            </a:r>
            <a:r>
              <a:rPr lang="ru-RU" sz="1600" dirty="0"/>
              <a:t> в межах </a:t>
            </a:r>
            <a:r>
              <a:rPr lang="ru-RU" sz="1600" dirty="0" err="1"/>
              <a:t>зони</a:t>
            </a:r>
            <a:r>
              <a:rPr lang="ru-RU" sz="1600" dirty="0"/>
              <a:t> </a:t>
            </a:r>
            <a:r>
              <a:rPr lang="ru-RU" sz="1600" dirty="0" err="1"/>
              <a:t>обслуговування</a:t>
            </a:r>
            <a:r>
              <a:rPr lang="ru-RU" sz="1600" dirty="0"/>
              <a:t> і не </a:t>
            </a:r>
            <a:r>
              <a:rPr lang="ru-RU" sz="1600" dirty="0" err="1"/>
              <a:t>наступати</a:t>
            </a:r>
            <a:r>
              <a:rPr lang="ru-RU" sz="1600" dirty="0"/>
              <a:t> </a:t>
            </a:r>
            <a:r>
              <a:rPr lang="ru-RU" sz="1600" dirty="0" err="1"/>
              <a:t>ні</a:t>
            </a:r>
            <a:r>
              <a:rPr lang="ru-RU" sz="1600" dirty="0"/>
              <a:t> на одну </a:t>
            </a:r>
            <a:r>
              <a:rPr lang="ru-RU" sz="1600" dirty="0" err="1"/>
              <a:t>лінію</a:t>
            </a:r>
            <a:r>
              <a:rPr lang="ru-RU" sz="1600" dirty="0"/>
              <a:t>. Для </a:t>
            </a:r>
            <a:r>
              <a:rPr lang="ru-RU" sz="1600" dirty="0" err="1"/>
              <a:t>цього</a:t>
            </a:r>
            <a:r>
              <a:rPr lang="ru-RU" sz="1600" dirty="0"/>
              <a:t> </a:t>
            </a:r>
            <a:r>
              <a:rPr lang="ru-RU" sz="1600" dirty="0" err="1"/>
              <a:t>потрібно</a:t>
            </a:r>
            <a:r>
              <a:rPr lang="ru-RU" sz="1600" dirty="0"/>
              <a:t> </a:t>
            </a:r>
            <a:r>
              <a:rPr lang="ru-RU" sz="1600" dirty="0" err="1"/>
              <a:t>тримати</a:t>
            </a:r>
            <a:r>
              <a:rPr lang="ru-RU" sz="1600" dirty="0"/>
              <a:t> </a:t>
            </a:r>
            <a:r>
              <a:rPr lang="ru-RU" sz="1600" dirty="0" err="1"/>
              <a:t>голівку</a:t>
            </a:r>
            <a:r>
              <a:rPr lang="ru-RU" sz="1600" dirty="0"/>
              <a:t> ракетки </a:t>
            </a:r>
            <a:r>
              <a:rPr lang="ru-RU" sz="1600" dirty="0" err="1"/>
              <a:t>нижче</a:t>
            </a:r>
            <a:r>
              <a:rPr lang="ru-RU" sz="1600" dirty="0"/>
              <a:t> пояса і </a:t>
            </a:r>
            <a:r>
              <a:rPr lang="ru-RU" sz="1600" dirty="0" err="1"/>
              <a:t>тримати</a:t>
            </a:r>
            <a:r>
              <a:rPr lang="ru-RU" sz="1600" dirty="0"/>
              <a:t> руку. </a:t>
            </a:r>
            <a:r>
              <a:rPr lang="ru-RU" sz="1600" dirty="0" err="1"/>
              <a:t>Після</a:t>
            </a:r>
            <a:r>
              <a:rPr lang="ru-RU" sz="1600" dirty="0"/>
              <a:t> удару волан повинен </a:t>
            </a:r>
            <a:r>
              <a:rPr lang="ru-RU" sz="1600" dirty="0" err="1"/>
              <a:t>перетнути</a:t>
            </a:r>
            <a:r>
              <a:rPr lang="ru-RU" sz="1600" dirty="0"/>
              <a:t> </a:t>
            </a:r>
            <a:r>
              <a:rPr lang="ru-RU" sz="1600" dirty="0" err="1"/>
              <a:t>сітку</a:t>
            </a:r>
            <a:r>
              <a:rPr lang="ru-RU" sz="1600" dirty="0"/>
              <a:t> і </a:t>
            </a:r>
            <a:r>
              <a:rPr lang="ru-RU" sz="1600" dirty="0" err="1"/>
              <a:t>впасти</a:t>
            </a:r>
            <a:r>
              <a:rPr lang="ru-RU" sz="1600" dirty="0"/>
              <a:t> в </a:t>
            </a:r>
            <a:r>
              <a:rPr lang="ru-RU" sz="1600" dirty="0" err="1"/>
              <a:t>протилежну</a:t>
            </a:r>
            <a:r>
              <a:rPr lang="ru-RU" sz="1600" dirty="0"/>
              <a:t> зону </a:t>
            </a:r>
            <a:r>
              <a:rPr lang="ru-RU" sz="1600" dirty="0" err="1"/>
              <a:t>обслуговування</a:t>
            </a:r>
            <a:r>
              <a:rPr lang="ru-RU" sz="1600" dirty="0"/>
              <a:t>, </a:t>
            </a:r>
            <a:r>
              <a:rPr lang="ru-RU" sz="1600" dirty="0" err="1"/>
              <a:t>розташовану</a:t>
            </a:r>
            <a:r>
              <a:rPr lang="ru-RU" sz="1600" dirty="0"/>
              <a:t> на </a:t>
            </a:r>
            <a:r>
              <a:rPr lang="ru-RU" sz="1600" dirty="0" err="1"/>
              <a:t>майданчику</a:t>
            </a:r>
            <a:r>
              <a:rPr lang="ru-RU" sz="1600" dirty="0"/>
              <a:t> </a:t>
            </a:r>
            <a:r>
              <a:rPr lang="ru-RU" sz="1600" dirty="0" err="1"/>
              <a:t>суперника</a:t>
            </a:r>
            <a:r>
              <a:rPr lang="ru-RU" sz="16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600" dirty="0"/>
              <a:t>У </a:t>
            </a:r>
            <a:r>
              <a:rPr lang="ru-RU" sz="1600" dirty="0" err="1"/>
              <a:t>разі</a:t>
            </a:r>
            <a:r>
              <a:rPr lang="ru-RU" sz="1600" dirty="0"/>
              <a:t> </a:t>
            </a:r>
            <a:r>
              <a:rPr lang="ru-RU" sz="1600" dirty="0" err="1"/>
              <a:t>невдачі</a:t>
            </a:r>
            <a:r>
              <a:rPr lang="ru-RU" sz="1600" dirty="0"/>
              <a:t> </a:t>
            </a:r>
            <a:r>
              <a:rPr lang="ru-RU" sz="1600" dirty="0" err="1"/>
              <a:t>винен</a:t>
            </a:r>
            <a:r>
              <a:rPr lang="ru-RU" sz="1600" dirty="0"/>
              <a:t> </a:t>
            </a:r>
            <a:r>
              <a:rPr lang="ru-RU" sz="1600" dirty="0" err="1"/>
              <a:t>гравець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подає</a:t>
            </a:r>
            <a:r>
              <a:rPr lang="ru-RU" sz="1600" dirty="0"/>
              <a:t>. </a:t>
            </a:r>
            <a:r>
              <a:rPr lang="ru-RU" sz="1600" dirty="0" err="1"/>
              <a:t>Варто</a:t>
            </a:r>
            <a:r>
              <a:rPr lang="ru-RU" sz="1600" dirty="0"/>
              <a:t> </a:t>
            </a:r>
            <a:r>
              <a:rPr lang="ru-RU" sz="1600" dirty="0" err="1"/>
              <a:t>відзначити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при </a:t>
            </a:r>
            <a:r>
              <a:rPr lang="ru-RU" sz="1600" dirty="0" err="1"/>
              <a:t>грі</a:t>
            </a:r>
            <a:r>
              <a:rPr lang="ru-RU" sz="1600" dirty="0"/>
              <a:t> в парному </a:t>
            </a:r>
            <a:r>
              <a:rPr lang="ru-RU" sz="1600" dirty="0" err="1"/>
              <a:t>розряді</a:t>
            </a:r>
            <a:r>
              <a:rPr lang="ru-RU" sz="1600" dirty="0"/>
              <a:t> </a:t>
            </a:r>
            <a:r>
              <a:rPr lang="ru-RU" sz="1600" dirty="0" err="1"/>
              <a:t>лінія</a:t>
            </a:r>
            <a:r>
              <a:rPr lang="ru-RU" sz="1600" dirty="0"/>
              <a:t> </a:t>
            </a:r>
            <a:r>
              <a:rPr lang="ru-RU" sz="1600" dirty="0" err="1"/>
              <a:t>довгої</a:t>
            </a:r>
            <a:r>
              <a:rPr lang="ru-RU" sz="1600" dirty="0"/>
              <a:t> </a:t>
            </a:r>
            <a:r>
              <a:rPr lang="ru-RU" sz="1600" dirty="0" err="1"/>
              <a:t>подачі</a:t>
            </a:r>
            <a:r>
              <a:rPr lang="ru-RU" sz="1600" dirty="0"/>
              <a:t> </a:t>
            </a:r>
            <a:r>
              <a:rPr lang="ru-RU" sz="1600" dirty="0" err="1"/>
              <a:t>ближче</a:t>
            </a:r>
            <a:r>
              <a:rPr lang="ru-RU" sz="1600" dirty="0"/>
              <a:t>. </a:t>
            </a:r>
            <a:r>
              <a:rPr lang="ru-RU" sz="1600" dirty="0" err="1"/>
              <a:t>Однак</a:t>
            </a:r>
            <a:r>
              <a:rPr lang="ru-RU" sz="1600" dirty="0"/>
              <a:t> вона </a:t>
            </a:r>
            <a:r>
              <a:rPr lang="ru-RU" sz="1600" dirty="0" err="1"/>
              <a:t>ширше</a:t>
            </a:r>
            <a:r>
              <a:rPr lang="ru-RU" sz="1600" dirty="0"/>
              <a:t>, як і </a:t>
            </a:r>
            <a:r>
              <a:rPr lang="ru-RU" sz="1600" dirty="0" err="1"/>
              <a:t>крок</a:t>
            </a:r>
            <a:r>
              <a:rPr lang="ru-RU" sz="16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600" dirty="0" err="1"/>
              <a:t>Якщо</a:t>
            </a:r>
            <a:r>
              <a:rPr lang="ru-RU" sz="1600" dirty="0"/>
              <a:t> волан </a:t>
            </a:r>
            <a:r>
              <a:rPr lang="ru-RU" sz="1600" dirty="0" err="1"/>
              <a:t>торкається</a:t>
            </a:r>
            <a:r>
              <a:rPr lang="ru-RU" sz="1600" dirty="0"/>
              <a:t> </a:t>
            </a:r>
            <a:r>
              <a:rPr lang="ru-RU" sz="1600" dirty="0" err="1"/>
              <a:t>сітки</a:t>
            </a:r>
            <a:r>
              <a:rPr lang="ru-RU" sz="1600" dirty="0"/>
              <a:t>, </a:t>
            </a:r>
            <a:r>
              <a:rPr lang="ru-RU" sz="1600" dirty="0" err="1"/>
              <a:t>це</a:t>
            </a:r>
            <a:r>
              <a:rPr lang="ru-RU" sz="1600" dirty="0"/>
              <a:t> не є </a:t>
            </a:r>
            <a:r>
              <a:rPr lang="ru-RU" sz="1600" dirty="0" err="1"/>
              <a:t>програшем</a:t>
            </a:r>
            <a:r>
              <a:rPr lang="ru-RU" sz="1600" dirty="0"/>
              <a:t>, </a:t>
            </a: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потрапляє</a:t>
            </a:r>
            <a:r>
              <a:rPr lang="ru-RU" sz="1600" dirty="0"/>
              <a:t> в </a:t>
            </a:r>
            <a:r>
              <a:rPr lang="ru-RU" sz="1600" dirty="0" err="1"/>
              <a:t>протилежне</a:t>
            </a:r>
            <a:r>
              <a:rPr lang="ru-RU" sz="1600" dirty="0"/>
              <a:t> поле.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600" dirty="0" err="1"/>
              <a:t>Продовжуючи</a:t>
            </a:r>
            <a:r>
              <a:rPr lang="ru-RU" sz="1600" dirty="0"/>
              <a:t> подачу, вона </a:t>
            </a:r>
            <a:r>
              <a:rPr lang="ru-RU" sz="1600" dirty="0" err="1"/>
              <a:t>виконується</a:t>
            </a:r>
            <a:r>
              <a:rPr lang="ru-RU" sz="1600" dirty="0"/>
              <a:t> з </a:t>
            </a:r>
            <a:r>
              <a:rPr lang="ru-RU" sz="1600" dirty="0" err="1"/>
              <a:t>правої</a:t>
            </a:r>
            <a:r>
              <a:rPr lang="ru-RU" sz="1600" dirty="0"/>
              <a:t> </a:t>
            </a:r>
            <a:r>
              <a:rPr lang="ru-RU" sz="1600" dirty="0" err="1"/>
              <a:t>зони</a:t>
            </a:r>
            <a:r>
              <a:rPr lang="ru-RU" sz="1600" dirty="0"/>
              <a:t> при </a:t>
            </a:r>
            <a:r>
              <a:rPr lang="ru-RU" sz="1600" dirty="0" err="1"/>
              <a:t>досягненні</a:t>
            </a:r>
            <a:r>
              <a:rPr lang="ru-RU" sz="1600" dirty="0"/>
              <a:t> </a:t>
            </a:r>
            <a:r>
              <a:rPr lang="ru-RU" sz="1600" dirty="0" err="1"/>
              <a:t>рівного</a:t>
            </a:r>
            <a:r>
              <a:rPr lang="ru-RU" sz="1600" dirty="0"/>
              <a:t> </a:t>
            </a:r>
            <a:r>
              <a:rPr lang="ru-RU" sz="1600" dirty="0" err="1"/>
              <a:t>рахунку</a:t>
            </a:r>
            <a:r>
              <a:rPr lang="ru-RU" sz="1600" dirty="0"/>
              <a:t>, </a:t>
            </a:r>
            <a:r>
              <a:rPr lang="ru-RU" sz="1600" dirty="0" err="1"/>
              <a:t>наприклад</a:t>
            </a:r>
            <a:r>
              <a:rPr lang="ru-RU" sz="1600" dirty="0"/>
              <a:t> 2 очка. У </a:t>
            </a:r>
            <a:r>
              <a:rPr lang="ru-RU" sz="1600" dirty="0" err="1"/>
              <a:t>разі</a:t>
            </a:r>
            <a:r>
              <a:rPr lang="ru-RU" sz="1600" dirty="0"/>
              <a:t> </a:t>
            </a:r>
            <a:r>
              <a:rPr lang="ru-RU" sz="1600" dirty="0" err="1"/>
              <a:t>непарності</a:t>
            </a:r>
            <a:r>
              <a:rPr lang="ru-RU" sz="1600" dirty="0"/>
              <a:t> - з </a:t>
            </a:r>
            <a:r>
              <a:rPr lang="ru-RU" sz="1600" dirty="0" err="1"/>
              <a:t>лівої</a:t>
            </a:r>
            <a:r>
              <a:rPr lang="ru-RU" sz="1600" dirty="0"/>
              <a:t> </a:t>
            </a:r>
            <a:r>
              <a:rPr lang="ru-RU" sz="1600" dirty="0" err="1"/>
              <a:t>частини</a:t>
            </a:r>
            <a:r>
              <a:rPr lang="ru-RU" sz="1600" dirty="0"/>
              <a:t>.</a:t>
            </a:r>
          </a:p>
        </p:txBody>
      </p:sp>
      <p:sp>
        <p:nvSpPr>
          <p:cNvPr id="4" name="AutoShape 2" descr="Бадмінтон для дітей: перші уроки гри | Для ді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Бадмінтон для дітей: перші уроки гри | Для дітей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5" name="Picture 7" descr="Секция бадминтона для детей в Москве • SmashClu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124744"/>
            <a:ext cx="2737639" cy="4104455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188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467600" cy="490066"/>
          </a:xfrm>
        </p:spPr>
        <p:txBody>
          <a:bodyPr>
            <a:normAutofit/>
          </a:bodyPr>
          <a:lstStyle/>
          <a:p>
            <a:pPr algn="ctr"/>
            <a:r>
              <a:rPr lang="uk-UA" sz="2400" b="1" u="sng" dirty="0">
                <a:solidFill>
                  <a:srgbClr val="92D050"/>
                </a:solidFill>
              </a:rPr>
              <a:t>Розвиток бадмінтону в </a:t>
            </a:r>
            <a:r>
              <a:rPr lang="uk-UA" sz="2400" b="1" u="sng" dirty="0" err="1">
                <a:solidFill>
                  <a:srgbClr val="92D050"/>
                </a:solidFill>
              </a:rPr>
              <a:t>україні</a:t>
            </a:r>
            <a:endParaRPr lang="ru-RU" sz="2400" b="1" u="sng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196175" cy="1800200"/>
          </a:xfrm>
          <a:solidFill>
            <a:srgbClr val="FC8560"/>
          </a:solidFill>
        </p:spPr>
        <p:txBody>
          <a:bodyPr>
            <a:normAutofit fontScale="92500" lnSpcReduction="10000"/>
          </a:bodyPr>
          <a:lstStyle/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1700" dirty="0"/>
              <a:t>В </a:t>
            </a:r>
            <a:r>
              <a:rPr lang="ru-RU" sz="1700" dirty="0" err="1"/>
              <a:t>Україні</a:t>
            </a:r>
            <a:r>
              <a:rPr lang="ru-RU" sz="1700" dirty="0"/>
              <a:t> роком </a:t>
            </a:r>
            <a:r>
              <a:rPr lang="ru-RU" sz="1700" dirty="0" err="1"/>
              <a:t>народження</a:t>
            </a:r>
            <a:r>
              <a:rPr lang="ru-RU" sz="1700" dirty="0"/>
              <a:t> </a:t>
            </a:r>
            <a:r>
              <a:rPr lang="ru-RU" sz="1700" dirty="0" err="1"/>
              <a:t>бадмінтону</a:t>
            </a:r>
            <a:r>
              <a:rPr lang="ru-RU" sz="1700" dirty="0"/>
              <a:t> </a:t>
            </a:r>
            <a:r>
              <a:rPr lang="ru-RU" sz="1700" dirty="0" err="1"/>
              <a:t>можна</a:t>
            </a:r>
            <a:r>
              <a:rPr lang="ru-RU" sz="1700" dirty="0"/>
              <a:t> </a:t>
            </a:r>
            <a:r>
              <a:rPr lang="ru-RU" sz="1700" dirty="0" err="1"/>
              <a:t>вважати</a:t>
            </a:r>
            <a:r>
              <a:rPr lang="ru-RU" sz="1700" dirty="0"/>
              <a:t> </a:t>
            </a:r>
            <a:r>
              <a:rPr lang="ru-RU" sz="1700" b="1" dirty="0"/>
              <a:t>1960</a:t>
            </a:r>
            <a:r>
              <a:rPr lang="ru-RU" sz="1700" dirty="0"/>
              <a:t> </a:t>
            </a:r>
            <a:r>
              <a:rPr lang="ru-RU" sz="1700" dirty="0" err="1"/>
              <a:t>рік</a:t>
            </a:r>
            <a:r>
              <a:rPr lang="ru-RU" sz="1700" dirty="0"/>
              <a:t> коли </a:t>
            </a:r>
            <a:r>
              <a:rPr lang="ru-RU" sz="1700" dirty="0" err="1"/>
              <a:t>пройшов</a:t>
            </a:r>
            <a:r>
              <a:rPr lang="ru-RU" sz="1700" dirty="0"/>
              <a:t> перший матч </a:t>
            </a:r>
            <a:r>
              <a:rPr lang="ru-RU" sz="1700" dirty="0" err="1"/>
              <a:t>між</a:t>
            </a:r>
            <a:r>
              <a:rPr lang="ru-RU" sz="1700" dirty="0"/>
              <a:t> командами </a:t>
            </a:r>
            <a:r>
              <a:rPr lang="ru-RU" sz="1700" dirty="0" err="1"/>
              <a:t>міст</a:t>
            </a:r>
            <a:r>
              <a:rPr lang="ru-RU" sz="1700" dirty="0"/>
              <a:t> Львова та </a:t>
            </a:r>
            <a:r>
              <a:rPr lang="ru-RU" sz="1700" dirty="0" err="1"/>
              <a:t>Москви</a:t>
            </a:r>
            <a:r>
              <a:rPr lang="ru-RU" sz="1700" dirty="0"/>
              <a:t>. 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1700" b="1" dirty="0"/>
              <a:t>1961</a:t>
            </a:r>
            <a:r>
              <a:rPr lang="ru-RU" sz="1700" dirty="0"/>
              <a:t> року </a:t>
            </a:r>
            <a:r>
              <a:rPr lang="ru-RU" sz="1700" dirty="0" err="1"/>
              <a:t>Україна</a:t>
            </a:r>
            <a:r>
              <a:rPr lang="ru-RU" sz="1700" dirty="0"/>
              <a:t> у </a:t>
            </a:r>
            <a:r>
              <a:rPr lang="ru-RU" sz="1700" dirty="0" err="1"/>
              <a:t>складі</a:t>
            </a:r>
            <a:r>
              <a:rPr lang="ru-RU" sz="1700" dirty="0"/>
              <a:t> </a:t>
            </a:r>
            <a:r>
              <a:rPr lang="ru-RU" sz="1700" dirty="0" err="1"/>
              <a:t>Радянського</a:t>
            </a:r>
            <a:r>
              <a:rPr lang="ru-RU" sz="1700" dirty="0"/>
              <a:t> Союзу </a:t>
            </a:r>
            <a:r>
              <a:rPr lang="ru-RU" sz="1700" dirty="0" err="1"/>
              <a:t>увійшла</a:t>
            </a:r>
            <a:r>
              <a:rPr lang="ru-RU" sz="1700" dirty="0"/>
              <a:t> до </a:t>
            </a:r>
            <a:r>
              <a:rPr lang="ru-RU" sz="1700" dirty="0" err="1"/>
              <a:t>Федерації</a:t>
            </a:r>
            <a:r>
              <a:rPr lang="ru-RU" sz="1700" dirty="0"/>
              <a:t> </a:t>
            </a:r>
            <a:r>
              <a:rPr lang="ru-RU" sz="1700" dirty="0" err="1"/>
              <a:t>бадмінтону</a:t>
            </a:r>
            <a:r>
              <a:rPr lang="ru-RU" sz="1700" dirty="0"/>
              <a:t> СРСР. Того ж року </a:t>
            </a:r>
            <a:r>
              <a:rPr lang="ru-RU" sz="1700" dirty="0" err="1"/>
              <a:t>відбулися</a:t>
            </a:r>
            <a:r>
              <a:rPr lang="ru-RU" sz="1700" dirty="0"/>
              <a:t> </a:t>
            </a:r>
            <a:r>
              <a:rPr lang="ru-RU" sz="1700" dirty="0" err="1"/>
              <a:t>перші</a:t>
            </a:r>
            <a:r>
              <a:rPr lang="ru-RU" sz="1700" dirty="0"/>
              <a:t> </a:t>
            </a:r>
            <a:r>
              <a:rPr lang="ru-RU" sz="1700" dirty="0" err="1"/>
              <a:t>змагання</a:t>
            </a:r>
            <a:r>
              <a:rPr lang="ru-RU" sz="1700" dirty="0"/>
              <a:t> за </a:t>
            </a:r>
            <a:r>
              <a:rPr lang="ru-RU" sz="1700" dirty="0" err="1"/>
              <a:t>участю</a:t>
            </a:r>
            <a:r>
              <a:rPr lang="ru-RU" sz="1700" dirty="0"/>
              <a:t> команд </a:t>
            </a:r>
            <a:r>
              <a:rPr lang="ru-RU" sz="1700" dirty="0" err="1"/>
              <a:t>Києва</a:t>
            </a:r>
            <a:r>
              <a:rPr lang="ru-RU" sz="1700" dirty="0"/>
              <a:t>, </a:t>
            </a:r>
            <a:r>
              <a:rPr lang="ru-RU" sz="1700" dirty="0" err="1"/>
              <a:t>Харкова</a:t>
            </a:r>
            <a:r>
              <a:rPr lang="ru-RU" sz="1700" dirty="0"/>
              <a:t>, Львова та </a:t>
            </a:r>
            <a:r>
              <a:rPr lang="ru-RU" sz="1700" dirty="0" err="1"/>
              <a:t>інших</a:t>
            </a:r>
            <a:r>
              <a:rPr lang="ru-RU" sz="1700" dirty="0"/>
              <a:t> </a:t>
            </a:r>
            <a:r>
              <a:rPr lang="ru-RU" sz="1700" dirty="0" err="1"/>
              <a:t>міст</a:t>
            </a:r>
            <a:r>
              <a:rPr lang="ru-RU" sz="1700" dirty="0"/>
              <a:t> </a:t>
            </a:r>
            <a:r>
              <a:rPr lang="ru-RU" sz="1700" dirty="0" err="1"/>
              <a:t>України</a:t>
            </a:r>
            <a:r>
              <a:rPr lang="ru-RU" sz="1700" dirty="0"/>
              <a:t>. 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1700" dirty="0"/>
              <a:t>У </a:t>
            </a:r>
            <a:r>
              <a:rPr lang="ru-RU" sz="1700" b="1" dirty="0"/>
              <a:t>1962</a:t>
            </a:r>
            <a:r>
              <a:rPr lang="ru-RU" sz="1700" dirty="0"/>
              <a:t> </a:t>
            </a:r>
            <a:r>
              <a:rPr lang="ru-RU" sz="1700" dirty="0" err="1"/>
              <a:t>році</a:t>
            </a:r>
            <a:r>
              <a:rPr lang="ru-RU" sz="1700" dirty="0"/>
              <a:t> </a:t>
            </a:r>
            <a:r>
              <a:rPr lang="ru-RU" sz="1700" dirty="0" err="1"/>
              <a:t>вже</a:t>
            </a:r>
            <a:r>
              <a:rPr lang="ru-RU" sz="1700" dirty="0"/>
              <a:t> </a:t>
            </a:r>
            <a:r>
              <a:rPr lang="ru-RU" sz="1700" dirty="0" err="1"/>
              <a:t>зустрічалися</a:t>
            </a:r>
            <a:r>
              <a:rPr lang="ru-RU" sz="1700" dirty="0"/>
              <a:t> </a:t>
            </a:r>
            <a:r>
              <a:rPr lang="ru-RU" sz="1700" dirty="0" err="1"/>
              <a:t>команди</a:t>
            </a:r>
            <a:r>
              <a:rPr lang="ru-RU" sz="1700" dirty="0"/>
              <a:t> </a:t>
            </a:r>
            <a:r>
              <a:rPr lang="ru-RU" sz="1700" dirty="0" err="1"/>
              <a:t>республік</a:t>
            </a:r>
            <a:r>
              <a:rPr lang="ru-RU" sz="1700" dirty="0"/>
              <a:t> </a:t>
            </a:r>
            <a:r>
              <a:rPr lang="ru-RU" sz="1700" dirty="0" err="1"/>
              <a:t>України</a:t>
            </a:r>
            <a:r>
              <a:rPr lang="ru-RU" sz="1700" dirty="0"/>
              <a:t>, </a:t>
            </a:r>
            <a:r>
              <a:rPr lang="ru-RU" sz="1700" dirty="0" err="1"/>
              <a:t>Білорусії</a:t>
            </a:r>
            <a:r>
              <a:rPr lang="ru-RU" sz="1700" dirty="0"/>
              <a:t>, </a:t>
            </a:r>
            <a:r>
              <a:rPr lang="ru-RU" sz="1700" dirty="0" err="1"/>
              <a:t>Росії</a:t>
            </a:r>
            <a:r>
              <a:rPr lang="ru-RU" sz="1700" dirty="0"/>
              <a:t>, Азербайджану, Казахстану, Таджикистану.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</p:txBody>
      </p:sp>
      <p:pic>
        <p:nvPicPr>
          <p:cNvPr id="5122" name="Picture 2" descr="https://ubf.com.ua/wp-content/uploads/2018/05/0024.jpg.pagespeed.ce.gAON0nVCfM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7"/>
            <a:ext cx="4320480" cy="322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04048" y="3140968"/>
            <a:ext cx="33843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buFont typeface="Wingdings" panose="05000000000000000000" pitchFamily="2" charset="2"/>
              <a:buChar char="q"/>
            </a:pPr>
            <a:r>
              <a:rPr lang="ru-RU" dirty="0"/>
              <a:t>У </a:t>
            </a:r>
            <a:r>
              <a:rPr lang="ru-RU" b="1" dirty="0"/>
              <a:t>1962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пройшов</a:t>
            </a:r>
            <a:r>
              <a:rPr lang="ru-RU" dirty="0"/>
              <a:t> перший </a:t>
            </a:r>
            <a:r>
              <a:rPr lang="ru-RU" dirty="0" err="1"/>
              <a:t>Чемпіонат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, </a:t>
            </a:r>
            <a:r>
              <a:rPr lang="ru-RU" dirty="0" err="1"/>
              <a:t>чемпіонами</a:t>
            </a:r>
            <a:r>
              <a:rPr lang="ru-RU" dirty="0"/>
              <a:t> стали </a:t>
            </a:r>
            <a:r>
              <a:rPr lang="ru-RU" dirty="0" err="1"/>
              <a:t>Агнета</a:t>
            </a:r>
            <a:r>
              <a:rPr lang="ru-RU" dirty="0"/>
              <a:t> </a:t>
            </a:r>
            <a:r>
              <a:rPr lang="ru-RU" dirty="0" err="1"/>
              <a:t>Карцуб</a:t>
            </a:r>
            <a:r>
              <a:rPr lang="ru-RU" dirty="0"/>
              <a:t> (</a:t>
            </a:r>
            <a:r>
              <a:rPr lang="ru-RU" dirty="0" err="1"/>
              <a:t>Львів</a:t>
            </a:r>
            <a:r>
              <a:rPr lang="ru-RU" dirty="0"/>
              <a:t>) та </a:t>
            </a:r>
            <a:r>
              <a:rPr lang="ru-RU" dirty="0" err="1"/>
              <a:t>Володимир</a:t>
            </a:r>
            <a:r>
              <a:rPr lang="ru-RU" dirty="0"/>
              <a:t> </a:t>
            </a:r>
            <a:r>
              <a:rPr lang="ru-RU" dirty="0" err="1"/>
              <a:t>Ліфшиц</a:t>
            </a:r>
            <a:r>
              <a:rPr lang="ru-RU" dirty="0"/>
              <a:t> (</a:t>
            </a:r>
            <a:r>
              <a:rPr lang="ru-RU" dirty="0" err="1"/>
              <a:t>Харків</a:t>
            </a:r>
            <a:r>
              <a:rPr lang="ru-RU" dirty="0"/>
              <a:t>).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6093296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Фото з </a:t>
            </a:r>
            <a:r>
              <a:rPr lang="ru-RU" sz="1400" i="1" dirty="0" err="1"/>
              <a:t>архіву</a:t>
            </a:r>
            <a:r>
              <a:rPr lang="ru-RU" sz="1400" i="1" dirty="0"/>
              <a:t> Олега </a:t>
            </a:r>
            <a:r>
              <a:rPr lang="ru-RU" sz="1400" i="1" dirty="0" err="1"/>
              <a:t>Толстунова</a:t>
            </a:r>
            <a:r>
              <a:rPr lang="ru-RU" sz="1400" i="1" dirty="0"/>
              <a:t>, </a:t>
            </a:r>
            <a:r>
              <a:rPr lang="ru-RU" sz="1400" i="1" dirty="0" err="1"/>
              <a:t>Харків</a:t>
            </a:r>
            <a:r>
              <a:rPr lang="ru-RU" sz="1400" i="1" dirty="0"/>
              <a:t> 1982 </a:t>
            </a:r>
            <a:r>
              <a:rPr lang="ru-RU" sz="1400" i="1" dirty="0" err="1"/>
              <a:t>рік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57971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5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00B050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F19E90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484</TotalTime>
  <Words>1334</Words>
  <Application>Microsoft Office PowerPoint</Application>
  <PresentationFormat>Екран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Century Schoolbook</vt:lpstr>
      <vt:lpstr>Wingdings</vt:lpstr>
      <vt:lpstr>Wingdings 2</vt:lpstr>
      <vt:lpstr>Эркер</vt:lpstr>
      <vt:lpstr>СУЧАСНА ФІЗКУЛЬТУРА</vt:lpstr>
      <vt:lpstr>Бадмінтон</vt:lpstr>
      <vt:lpstr>Цікаві факти про Бадмінтон</vt:lpstr>
      <vt:lpstr>Історія виникнення </vt:lpstr>
      <vt:lpstr>Історія виникнення </vt:lpstr>
      <vt:lpstr>Розвиток та становлення гри</vt:lpstr>
      <vt:lpstr>Особливості гри в бадмінтон</vt:lpstr>
      <vt:lpstr>Правила гри у бадмінтон для школярів</vt:lpstr>
      <vt:lpstr>Розвиток бадмінтону в україні</vt:lpstr>
      <vt:lpstr>Розвиток бадмінтону в україні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UserOk</cp:lastModifiedBy>
  <cp:revision>47</cp:revision>
  <dcterms:created xsi:type="dcterms:W3CDTF">2023-09-21T15:22:40Z</dcterms:created>
  <dcterms:modified xsi:type="dcterms:W3CDTF">2023-10-26T18:45:06Z</dcterms:modified>
</cp:coreProperties>
</file>